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05" r:id="rId4"/>
    <p:sldId id="258" r:id="rId5"/>
    <p:sldId id="270" r:id="rId6"/>
    <p:sldId id="269" r:id="rId7"/>
    <p:sldId id="306" r:id="rId8"/>
    <p:sldId id="272" r:id="rId9"/>
    <p:sldId id="273" r:id="rId10"/>
    <p:sldId id="274" r:id="rId11"/>
    <p:sldId id="275" r:id="rId12"/>
    <p:sldId id="307" r:id="rId13"/>
    <p:sldId id="304" r:id="rId14"/>
    <p:sldId id="268" r:id="rId15"/>
    <p:sldId id="282" r:id="rId16"/>
    <p:sldId id="280" r:id="rId17"/>
    <p:sldId id="281" r:id="rId18"/>
    <p:sldId id="283" r:id="rId19"/>
    <p:sldId id="308" r:id="rId20"/>
    <p:sldId id="267" r:id="rId21"/>
    <p:sldId id="285" r:id="rId22"/>
    <p:sldId id="284" r:id="rId23"/>
    <p:sldId id="309" r:id="rId24"/>
    <p:sldId id="286" r:id="rId25"/>
    <p:sldId id="287" r:id="rId26"/>
    <p:sldId id="288" r:id="rId27"/>
    <p:sldId id="264" r:id="rId28"/>
    <p:sldId id="289" r:id="rId29"/>
    <p:sldId id="292" r:id="rId30"/>
    <p:sldId id="293" r:id="rId31"/>
    <p:sldId id="290" r:id="rId32"/>
    <p:sldId id="291" r:id="rId33"/>
    <p:sldId id="259" r:id="rId34"/>
    <p:sldId id="260" r:id="rId35"/>
    <p:sldId id="295" r:id="rId36"/>
    <p:sldId id="296" r:id="rId37"/>
    <p:sldId id="300" r:id="rId38"/>
    <p:sldId id="301" r:id="rId39"/>
    <p:sldId id="302" r:id="rId40"/>
    <p:sldId id="310" r:id="rId41"/>
    <p:sldId id="298" r:id="rId42"/>
    <p:sldId id="299" r:id="rId43"/>
    <p:sldId id="303" r:id="rId44"/>
    <p:sldId id="263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7"/>
      <p:bold r:id="rId48"/>
    </p:embeddedFont>
    <p:embeddedFont>
      <p:font typeface="아리따-돋움4.0(OTF)-Bold" panose="02020603020101020101" pitchFamily="18" charset="-127"/>
      <p:regular r:id="rId49"/>
    </p:embeddedFont>
    <p:embeddedFont>
      <p:font typeface="아리따-돋움4.0(OTF)-SemiBold" panose="0202060302010102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7" autoAdjust="0"/>
    <p:restoredTop sz="87820" autoAdjust="0"/>
  </p:normalViewPr>
  <p:slideViewPr>
    <p:cSldViewPr snapToGrid="0" showGuides="1">
      <p:cViewPr varScale="1">
        <p:scale>
          <a:sx n="91" d="100"/>
          <a:sy n="91" d="100"/>
        </p:scale>
        <p:origin x="1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15995-7CE7-4F86-8A48-43FA5B65EE55}" type="doc">
      <dgm:prSet loTypeId="urn:microsoft.com/office/officeart/2005/8/layout/hProcess11" loCatId="process" qsTypeId="urn:microsoft.com/office/officeart/2005/8/quickstyle/simple1" qsCatId="simple" csTypeId="urn:microsoft.com/office/officeart/2005/8/colors/accent3_3" csCatId="accent3" phldr="1"/>
      <dgm:spPr/>
    </dgm:pt>
    <dgm:pt modelId="{FBFF797B-AB69-4A70-8DE3-B11CF76B7817}">
      <dgm:prSet phldrT="[텍스트]"/>
      <dgm:spPr/>
      <dgm:t>
        <a:bodyPr/>
        <a:lstStyle/>
        <a:p>
          <a:pPr latinLnBrk="1"/>
          <a:r>
            <a:rPr lang="ko-KR" altLang="en-US" dirty="0"/>
            <a:t>연도별 분기별 군집데이터 추출</a:t>
          </a:r>
        </a:p>
      </dgm:t>
    </dgm:pt>
    <dgm:pt modelId="{21E1BA6B-CB92-48A6-874A-325C61ED506E}" type="parTrans" cxnId="{8D2DD739-AE53-4841-BE4F-784A0AC16EF8}">
      <dgm:prSet/>
      <dgm:spPr/>
      <dgm:t>
        <a:bodyPr/>
        <a:lstStyle/>
        <a:p>
          <a:pPr latinLnBrk="1"/>
          <a:endParaRPr lang="ko-KR" altLang="en-US"/>
        </a:p>
      </dgm:t>
    </dgm:pt>
    <dgm:pt modelId="{C1D1C541-B000-4DF8-AFA8-3D2308DC5D91}" type="sibTrans" cxnId="{8D2DD739-AE53-4841-BE4F-784A0AC16EF8}">
      <dgm:prSet/>
      <dgm:spPr/>
      <dgm:t>
        <a:bodyPr/>
        <a:lstStyle/>
        <a:p>
          <a:pPr latinLnBrk="1"/>
          <a:endParaRPr lang="ko-KR" altLang="en-US"/>
        </a:p>
      </dgm:t>
    </dgm:pt>
    <dgm:pt modelId="{16D9DA6C-007F-4D01-B240-3467691AB9DC}">
      <dgm:prSet phldrT="[텍스트]"/>
      <dgm:spPr/>
      <dgm:t>
        <a:bodyPr/>
        <a:lstStyle/>
        <a:p>
          <a:pPr latinLnBrk="1"/>
          <a:r>
            <a:rPr lang="ko-KR" altLang="en-US" dirty="0"/>
            <a:t>요인의 상관관계 분석</a:t>
          </a:r>
        </a:p>
      </dgm:t>
    </dgm:pt>
    <dgm:pt modelId="{465C9064-612A-4463-A36C-0836F5C42D6F}" type="parTrans" cxnId="{87A31789-EB67-499F-A2E5-AD5C93024674}">
      <dgm:prSet/>
      <dgm:spPr/>
      <dgm:t>
        <a:bodyPr/>
        <a:lstStyle/>
        <a:p>
          <a:pPr latinLnBrk="1"/>
          <a:endParaRPr lang="ko-KR" altLang="en-US"/>
        </a:p>
      </dgm:t>
    </dgm:pt>
    <dgm:pt modelId="{48CF8592-D249-40E7-A03F-C14282FAD64C}" type="sibTrans" cxnId="{87A31789-EB67-499F-A2E5-AD5C93024674}">
      <dgm:prSet/>
      <dgm:spPr/>
      <dgm:t>
        <a:bodyPr/>
        <a:lstStyle/>
        <a:p>
          <a:pPr latinLnBrk="1"/>
          <a:endParaRPr lang="ko-KR" altLang="en-US"/>
        </a:p>
      </dgm:t>
    </dgm:pt>
    <dgm:pt modelId="{4C34C2B8-C96F-4BE6-968A-78F65B15A71E}">
      <dgm:prSet phldrT="[텍스트]"/>
      <dgm:spPr/>
      <dgm:t>
        <a:bodyPr/>
        <a:lstStyle/>
        <a:p>
          <a:pPr latinLnBrk="1"/>
          <a:r>
            <a:rPr lang="en-US" altLang="ko-KR" dirty="0" err="1"/>
            <a:t>StepAIC</a:t>
          </a:r>
          <a:r>
            <a:rPr lang="ko-KR" altLang="en-US" dirty="0"/>
            <a:t>를 이용한 회귀분석 실행</a:t>
          </a:r>
        </a:p>
      </dgm:t>
    </dgm:pt>
    <dgm:pt modelId="{39C10960-B9E8-4943-A55A-D7B2A27E0431}" type="parTrans" cxnId="{9E5103C4-A046-40BA-A701-2B275D6CF1CC}">
      <dgm:prSet/>
      <dgm:spPr/>
      <dgm:t>
        <a:bodyPr/>
        <a:lstStyle/>
        <a:p>
          <a:pPr latinLnBrk="1"/>
          <a:endParaRPr lang="ko-KR" altLang="en-US"/>
        </a:p>
      </dgm:t>
    </dgm:pt>
    <dgm:pt modelId="{08A54154-5215-4759-A002-C5BF3C370ED1}" type="sibTrans" cxnId="{9E5103C4-A046-40BA-A701-2B275D6CF1CC}">
      <dgm:prSet/>
      <dgm:spPr/>
      <dgm:t>
        <a:bodyPr/>
        <a:lstStyle/>
        <a:p>
          <a:pPr latinLnBrk="1"/>
          <a:endParaRPr lang="ko-KR" altLang="en-US"/>
        </a:p>
      </dgm:t>
    </dgm:pt>
    <dgm:pt modelId="{8990835C-22B8-49C7-AFC8-95CA2109C8E2}" type="pres">
      <dgm:prSet presAssocID="{F6F15995-7CE7-4F86-8A48-43FA5B65EE55}" presName="Name0" presStyleCnt="0">
        <dgm:presLayoutVars>
          <dgm:dir/>
          <dgm:resizeHandles val="exact"/>
        </dgm:presLayoutVars>
      </dgm:prSet>
      <dgm:spPr/>
    </dgm:pt>
    <dgm:pt modelId="{F181B879-F701-4DEB-8CE4-755E0463BDD0}" type="pres">
      <dgm:prSet presAssocID="{F6F15995-7CE7-4F86-8A48-43FA5B65EE55}" presName="arrow" presStyleLbl="bgShp" presStyleIdx="0" presStyleCnt="1"/>
      <dgm:spPr/>
    </dgm:pt>
    <dgm:pt modelId="{4F631B41-A4A4-4631-B743-B2E76D304F72}" type="pres">
      <dgm:prSet presAssocID="{F6F15995-7CE7-4F86-8A48-43FA5B65EE55}" presName="points" presStyleCnt="0"/>
      <dgm:spPr/>
    </dgm:pt>
    <dgm:pt modelId="{54523211-A77A-4F02-A33D-7771A37F868C}" type="pres">
      <dgm:prSet presAssocID="{FBFF797B-AB69-4A70-8DE3-B11CF76B7817}" presName="compositeA" presStyleCnt="0"/>
      <dgm:spPr/>
    </dgm:pt>
    <dgm:pt modelId="{9DC75EED-C50C-42FC-B479-BDABE4070CFC}" type="pres">
      <dgm:prSet presAssocID="{FBFF797B-AB69-4A70-8DE3-B11CF76B7817}" presName="textA" presStyleLbl="revTx" presStyleIdx="0" presStyleCnt="3">
        <dgm:presLayoutVars>
          <dgm:bulletEnabled val="1"/>
        </dgm:presLayoutVars>
      </dgm:prSet>
      <dgm:spPr/>
    </dgm:pt>
    <dgm:pt modelId="{5657C8BE-B420-4164-8C77-FF4C442D549A}" type="pres">
      <dgm:prSet presAssocID="{FBFF797B-AB69-4A70-8DE3-B11CF76B7817}" presName="circleA" presStyleLbl="node1" presStyleIdx="0" presStyleCnt="3"/>
      <dgm:spPr/>
    </dgm:pt>
    <dgm:pt modelId="{B102D455-658C-486F-9195-48D0C66CA221}" type="pres">
      <dgm:prSet presAssocID="{FBFF797B-AB69-4A70-8DE3-B11CF76B7817}" presName="spaceA" presStyleCnt="0"/>
      <dgm:spPr/>
    </dgm:pt>
    <dgm:pt modelId="{A1D27F27-761B-43FA-9C0B-CF667A41ADBA}" type="pres">
      <dgm:prSet presAssocID="{C1D1C541-B000-4DF8-AFA8-3D2308DC5D91}" presName="space" presStyleCnt="0"/>
      <dgm:spPr/>
    </dgm:pt>
    <dgm:pt modelId="{3ED4EACC-281F-48DA-99D3-0213CF848D0A}" type="pres">
      <dgm:prSet presAssocID="{16D9DA6C-007F-4D01-B240-3467691AB9DC}" presName="compositeB" presStyleCnt="0"/>
      <dgm:spPr/>
    </dgm:pt>
    <dgm:pt modelId="{67AC542B-8E43-4292-8CAA-F536EB795653}" type="pres">
      <dgm:prSet presAssocID="{16D9DA6C-007F-4D01-B240-3467691AB9DC}" presName="textB" presStyleLbl="revTx" presStyleIdx="1" presStyleCnt="3">
        <dgm:presLayoutVars>
          <dgm:bulletEnabled val="1"/>
        </dgm:presLayoutVars>
      </dgm:prSet>
      <dgm:spPr/>
    </dgm:pt>
    <dgm:pt modelId="{B1A26304-D816-4B0B-AB6F-0D53BDCEE8B2}" type="pres">
      <dgm:prSet presAssocID="{16D9DA6C-007F-4D01-B240-3467691AB9DC}" presName="circleB" presStyleLbl="node1" presStyleIdx="1" presStyleCnt="3"/>
      <dgm:spPr/>
    </dgm:pt>
    <dgm:pt modelId="{E1D84FAC-8F2B-40D8-9E50-785CBDA99027}" type="pres">
      <dgm:prSet presAssocID="{16D9DA6C-007F-4D01-B240-3467691AB9DC}" presName="spaceB" presStyleCnt="0"/>
      <dgm:spPr/>
    </dgm:pt>
    <dgm:pt modelId="{E86D0EB8-16B3-442B-A9C1-0E9024E59AD6}" type="pres">
      <dgm:prSet presAssocID="{48CF8592-D249-40E7-A03F-C14282FAD64C}" presName="space" presStyleCnt="0"/>
      <dgm:spPr/>
    </dgm:pt>
    <dgm:pt modelId="{2E96D17B-F022-46D3-A0EC-F2EB528DA0B2}" type="pres">
      <dgm:prSet presAssocID="{4C34C2B8-C96F-4BE6-968A-78F65B15A71E}" presName="compositeA" presStyleCnt="0"/>
      <dgm:spPr/>
    </dgm:pt>
    <dgm:pt modelId="{C8497BFD-A781-45CF-A054-FD1A56C613A5}" type="pres">
      <dgm:prSet presAssocID="{4C34C2B8-C96F-4BE6-968A-78F65B15A71E}" presName="textA" presStyleLbl="revTx" presStyleIdx="2" presStyleCnt="3">
        <dgm:presLayoutVars>
          <dgm:bulletEnabled val="1"/>
        </dgm:presLayoutVars>
      </dgm:prSet>
      <dgm:spPr/>
    </dgm:pt>
    <dgm:pt modelId="{948D684B-F813-412C-8C19-5E3E213D4139}" type="pres">
      <dgm:prSet presAssocID="{4C34C2B8-C96F-4BE6-968A-78F65B15A71E}" presName="circleA" presStyleLbl="node1" presStyleIdx="2" presStyleCnt="3"/>
      <dgm:spPr/>
    </dgm:pt>
    <dgm:pt modelId="{2684C0F2-F6C4-4476-B317-082FDE2F835A}" type="pres">
      <dgm:prSet presAssocID="{4C34C2B8-C96F-4BE6-968A-78F65B15A71E}" presName="spaceA" presStyleCnt="0"/>
      <dgm:spPr/>
    </dgm:pt>
  </dgm:ptLst>
  <dgm:cxnLst>
    <dgm:cxn modelId="{DE2C9602-5793-47F6-83AD-E9F5D79E1D29}" type="presOf" srcId="{16D9DA6C-007F-4D01-B240-3467691AB9DC}" destId="{67AC542B-8E43-4292-8CAA-F536EB795653}" srcOrd="0" destOrd="0" presId="urn:microsoft.com/office/officeart/2005/8/layout/hProcess11"/>
    <dgm:cxn modelId="{2A0E200C-C3FB-4162-B43D-AA2AE2CE30D1}" type="presOf" srcId="{4C34C2B8-C96F-4BE6-968A-78F65B15A71E}" destId="{C8497BFD-A781-45CF-A054-FD1A56C613A5}" srcOrd="0" destOrd="0" presId="urn:microsoft.com/office/officeart/2005/8/layout/hProcess11"/>
    <dgm:cxn modelId="{8D2DD739-AE53-4841-BE4F-784A0AC16EF8}" srcId="{F6F15995-7CE7-4F86-8A48-43FA5B65EE55}" destId="{FBFF797B-AB69-4A70-8DE3-B11CF76B7817}" srcOrd="0" destOrd="0" parTransId="{21E1BA6B-CB92-48A6-874A-325C61ED506E}" sibTransId="{C1D1C541-B000-4DF8-AFA8-3D2308DC5D91}"/>
    <dgm:cxn modelId="{04253351-458C-43F2-9B2B-884E8AE677CE}" type="presOf" srcId="{F6F15995-7CE7-4F86-8A48-43FA5B65EE55}" destId="{8990835C-22B8-49C7-AFC8-95CA2109C8E2}" srcOrd="0" destOrd="0" presId="urn:microsoft.com/office/officeart/2005/8/layout/hProcess11"/>
    <dgm:cxn modelId="{2CD8A782-E328-4538-AABC-C8C114201CAC}" type="presOf" srcId="{FBFF797B-AB69-4A70-8DE3-B11CF76B7817}" destId="{9DC75EED-C50C-42FC-B479-BDABE4070CFC}" srcOrd="0" destOrd="0" presId="urn:microsoft.com/office/officeart/2005/8/layout/hProcess11"/>
    <dgm:cxn modelId="{87A31789-EB67-499F-A2E5-AD5C93024674}" srcId="{F6F15995-7CE7-4F86-8A48-43FA5B65EE55}" destId="{16D9DA6C-007F-4D01-B240-3467691AB9DC}" srcOrd="1" destOrd="0" parTransId="{465C9064-612A-4463-A36C-0836F5C42D6F}" sibTransId="{48CF8592-D249-40E7-A03F-C14282FAD64C}"/>
    <dgm:cxn modelId="{9E5103C4-A046-40BA-A701-2B275D6CF1CC}" srcId="{F6F15995-7CE7-4F86-8A48-43FA5B65EE55}" destId="{4C34C2B8-C96F-4BE6-968A-78F65B15A71E}" srcOrd="2" destOrd="0" parTransId="{39C10960-B9E8-4943-A55A-D7B2A27E0431}" sibTransId="{08A54154-5215-4759-A002-C5BF3C370ED1}"/>
    <dgm:cxn modelId="{AAE698A2-A811-490C-A8AC-AD948F9C3195}" type="presParOf" srcId="{8990835C-22B8-49C7-AFC8-95CA2109C8E2}" destId="{F181B879-F701-4DEB-8CE4-755E0463BDD0}" srcOrd="0" destOrd="0" presId="urn:microsoft.com/office/officeart/2005/8/layout/hProcess11"/>
    <dgm:cxn modelId="{2550D663-48DB-4DD5-ADF4-0C2519454BF6}" type="presParOf" srcId="{8990835C-22B8-49C7-AFC8-95CA2109C8E2}" destId="{4F631B41-A4A4-4631-B743-B2E76D304F72}" srcOrd="1" destOrd="0" presId="urn:microsoft.com/office/officeart/2005/8/layout/hProcess11"/>
    <dgm:cxn modelId="{59FE719A-4D6C-4C02-A0B1-60D99EC73A0E}" type="presParOf" srcId="{4F631B41-A4A4-4631-B743-B2E76D304F72}" destId="{54523211-A77A-4F02-A33D-7771A37F868C}" srcOrd="0" destOrd="0" presId="urn:microsoft.com/office/officeart/2005/8/layout/hProcess11"/>
    <dgm:cxn modelId="{29B6DC13-FB3E-40BA-8D49-6F16FE9BBA94}" type="presParOf" srcId="{54523211-A77A-4F02-A33D-7771A37F868C}" destId="{9DC75EED-C50C-42FC-B479-BDABE4070CFC}" srcOrd="0" destOrd="0" presId="urn:microsoft.com/office/officeart/2005/8/layout/hProcess11"/>
    <dgm:cxn modelId="{766DE65C-E62E-4048-A31C-5CFA96227353}" type="presParOf" srcId="{54523211-A77A-4F02-A33D-7771A37F868C}" destId="{5657C8BE-B420-4164-8C77-FF4C442D549A}" srcOrd="1" destOrd="0" presId="urn:microsoft.com/office/officeart/2005/8/layout/hProcess11"/>
    <dgm:cxn modelId="{E7D1B75A-3CBD-422F-B6E5-76AD344129D8}" type="presParOf" srcId="{54523211-A77A-4F02-A33D-7771A37F868C}" destId="{B102D455-658C-486F-9195-48D0C66CA221}" srcOrd="2" destOrd="0" presId="urn:microsoft.com/office/officeart/2005/8/layout/hProcess11"/>
    <dgm:cxn modelId="{595DDEDB-A4E9-4C79-AD59-36C3BC5C0F37}" type="presParOf" srcId="{4F631B41-A4A4-4631-B743-B2E76D304F72}" destId="{A1D27F27-761B-43FA-9C0B-CF667A41ADBA}" srcOrd="1" destOrd="0" presId="urn:microsoft.com/office/officeart/2005/8/layout/hProcess11"/>
    <dgm:cxn modelId="{C18A57BE-867C-45F2-8F3C-6274229DAACA}" type="presParOf" srcId="{4F631B41-A4A4-4631-B743-B2E76D304F72}" destId="{3ED4EACC-281F-48DA-99D3-0213CF848D0A}" srcOrd="2" destOrd="0" presId="urn:microsoft.com/office/officeart/2005/8/layout/hProcess11"/>
    <dgm:cxn modelId="{DD39D7FC-AEC2-4BD9-A8EB-BAF4D81F7CB0}" type="presParOf" srcId="{3ED4EACC-281F-48DA-99D3-0213CF848D0A}" destId="{67AC542B-8E43-4292-8CAA-F536EB795653}" srcOrd="0" destOrd="0" presId="urn:microsoft.com/office/officeart/2005/8/layout/hProcess11"/>
    <dgm:cxn modelId="{CDB88776-93B1-40BD-A9B6-1A5393615847}" type="presParOf" srcId="{3ED4EACC-281F-48DA-99D3-0213CF848D0A}" destId="{B1A26304-D816-4B0B-AB6F-0D53BDCEE8B2}" srcOrd="1" destOrd="0" presId="urn:microsoft.com/office/officeart/2005/8/layout/hProcess11"/>
    <dgm:cxn modelId="{FCB8601F-3E7D-4F82-BEE4-D78AFE902FC4}" type="presParOf" srcId="{3ED4EACC-281F-48DA-99D3-0213CF848D0A}" destId="{E1D84FAC-8F2B-40D8-9E50-785CBDA99027}" srcOrd="2" destOrd="0" presId="urn:microsoft.com/office/officeart/2005/8/layout/hProcess11"/>
    <dgm:cxn modelId="{6693B7F8-9B7D-4F86-A899-EAA5C744029C}" type="presParOf" srcId="{4F631B41-A4A4-4631-B743-B2E76D304F72}" destId="{E86D0EB8-16B3-442B-A9C1-0E9024E59AD6}" srcOrd="3" destOrd="0" presId="urn:microsoft.com/office/officeart/2005/8/layout/hProcess11"/>
    <dgm:cxn modelId="{268E83A4-2B17-4EFB-8D29-6421D6187939}" type="presParOf" srcId="{4F631B41-A4A4-4631-B743-B2E76D304F72}" destId="{2E96D17B-F022-46D3-A0EC-F2EB528DA0B2}" srcOrd="4" destOrd="0" presId="urn:microsoft.com/office/officeart/2005/8/layout/hProcess11"/>
    <dgm:cxn modelId="{54BDF6CA-AA62-4D43-B3A7-37C03A22EB57}" type="presParOf" srcId="{2E96D17B-F022-46D3-A0EC-F2EB528DA0B2}" destId="{C8497BFD-A781-45CF-A054-FD1A56C613A5}" srcOrd="0" destOrd="0" presId="urn:microsoft.com/office/officeart/2005/8/layout/hProcess11"/>
    <dgm:cxn modelId="{4142524C-0774-46AF-9E7E-3E9A8EA9F3FA}" type="presParOf" srcId="{2E96D17B-F022-46D3-A0EC-F2EB528DA0B2}" destId="{948D684B-F813-412C-8C19-5E3E213D4139}" srcOrd="1" destOrd="0" presId="urn:microsoft.com/office/officeart/2005/8/layout/hProcess11"/>
    <dgm:cxn modelId="{E557A520-F2CF-4E0B-AD06-6CC47667EB62}" type="presParOf" srcId="{2E96D17B-F022-46D3-A0EC-F2EB528DA0B2}" destId="{2684C0F2-F6C4-4476-B317-082FDE2F835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1B879-F701-4DEB-8CE4-755E0463BDD0}">
      <dsp:nvSpPr>
        <dsp:cNvPr id="0" name=""/>
        <dsp:cNvSpPr/>
      </dsp:nvSpPr>
      <dsp:spPr>
        <a:xfrm>
          <a:off x="0" y="1134268"/>
          <a:ext cx="5472113" cy="1512358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75EED-C50C-42FC-B479-BDABE4070CFC}">
      <dsp:nvSpPr>
        <dsp:cNvPr id="0" name=""/>
        <dsp:cNvSpPr/>
      </dsp:nvSpPr>
      <dsp:spPr>
        <a:xfrm>
          <a:off x="2404" y="0"/>
          <a:ext cx="1587126" cy="151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연도별 분기별 군집데이터 추출</a:t>
          </a:r>
        </a:p>
      </dsp:txBody>
      <dsp:txXfrm>
        <a:off x="2404" y="0"/>
        <a:ext cx="1587126" cy="1512358"/>
      </dsp:txXfrm>
    </dsp:sp>
    <dsp:sp modelId="{5657C8BE-B420-4164-8C77-FF4C442D549A}">
      <dsp:nvSpPr>
        <dsp:cNvPr id="0" name=""/>
        <dsp:cNvSpPr/>
      </dsp:nvSpPr>
      <dsp:spPr>
        <a:xfrm>
          <a:off x="606923" y="1701402"/>
          <a:ext cx="378089" cy="378089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C542B-8E43-4292-8CAA-F536EB795653}">
      <dsp:nvSpPr>
        <dsp:cNvPr id="0" name=""/>
        <dsp:cNvSpPr/>
      </dsp:nvSpPr>
      <dsp:spPr>
        <a:xfrm>
          <a:off x="1668887" y="2268537"/>
          <a:ext cx="1587126" cy="151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요인의 상관관계 분석</a:t>
          </a:r>
        </a:p>
      </dsp:txBody>
      <dsp:txXfrm>
        <a:off x="1668887" y="2268537"/>
        <a:ext cx="1587126" cy="1512358"/>
      </dsp:txXfrm>
    </dsp:sp>
    <dsp:sp modelId="{B1A26304-D816-4B0B-AB6F-0D53BDCEE8B2}">
      <dsp:nvSpPr>
        <dsp:cNvPr id="0" name=""/>
        <dsp:cNvSpPr/>
      </dsp:nvSpPr>
      <dsp:spPr>
        <a:xfrm>
          <a:off x="2273406" y="1701402"/>
          <a:ext cx="378089" cy="378089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97BFD-A781-45CF-A054-FD1A56C613A5}">
      <dsp:nvSpPr>
        <dsp:cNvPr id="0" name=""/>
        <dsp:cNvSpPr/>
      </dsp:nvSpPr>
      <dsp:spPr>
        <a:xfrm>
          <a:off x="3335370" y="0"/>
          <a:ext cx="1587126" cy="1512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 err="1"/>
            <a:t>StepAIC</a:t>
          </a:r>
          <a:r>
            <a:rPr lang="ko-KR" altLang="en-US" sz="1900" kern="1200" dirty="0"/>
            <a:t>를 이용한 회귀분석 실행</a:t>
          </a:r>
        </a:p>
      </dsp:txBody>
      <dsp:txXfrm>
        <a:off x="3335370" y="0"/>
        <a:ext cx="1587126" cy="1512358"/>
      </dsp:txXfrm>
    </dsp:sp>
    <dsp:sp modelId="{948D684B-F813-412C-8C19-5E3E213D4139}">
      <dsp:nvSpPr>
        <dsp:cNvPr id="0" name=""/>
        <dsp:cNvSpPr/>
      </dsp:nvSpPr>
      <dsp:spPr>
        <a:xfrm>
          <a:off x="3939888" y="1701402"/>
          <a:ext cx="378089" cy="378089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D364-12FA-4EA8-8ED2-69916D303D43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509F0-02F9-4D2D-BC59-E1C2274D4B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0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처음에 일별 평균값으로 하려고</a:t>
            </a:r>
            <a:r>
              <a:rPr lang="en-US" altLang="ko-KR" dirty="0"/>
              <a:t>, </a:t>
            </a:r>
            <a:r>
              <a:rPr lang="ko-KR" altLang="en-US" dirty="0"/>
              <a:t>호흡기질환 발병률</a:t>
            </a:r>
            <a:r>
              <a:rPr lang="en-US" altLang="ko-KR" dirty="0"/>
              <a:t>, PM10 </a:t>
            </a:r>
            <a:r>
              <a:rPr lang="ko-KR" altLang="en-US" dirty="0"/>
              <a:t>전체 기간 일별 평균값 </a:t>
            </a:r>
            <a:r>
              <a:rPr lang="ko-KR" altLang="en-US" dirty="0" err="1"/>
              <a:t>산점도를</a:t>
            </a:r>
            <a:r>
              <a:rPr lang="ko-KR" altLang="en-US" dirty="0"/>
              <a:t> </a:t>
            </a:r>
            <a:r>
              <a:rPr lang="ko-KR" altLang="en-US" dirty="0" err="1"/>
              <a:t>시각화했더니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산점도</a:t>
            </a:r>
            <a:r>
              <a:rPr lang="ko-KR" altLang="en-US" dirty="0"/>
              <a:t> 상 밑에 부분이 나왔다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주말 </a:t>
            </a:r>
            <a:r>
              <a:rPr lang="en-US" altLang="ko-KR" dirty="0"/>
              <a:t>/ </a:t>
            </a:r>
            <a:r>
              <a:rPr lang="ko-KR" altLang="en-US" dirty="0"/>
              <a:t>평일 차이라고 추론 후 주말과 평일로 나눠서 일평균을 비교해봤더니 차이가 있더라 </a:t>
            </a:r>
            <a:r>
              <a:rPr lang="en-US" altLang="ko-KR" dirty="0"/>
              <a:t>(</a:t>
            </a:r>
            <a:r>
              <a:rPr lang="ko-KR" altLang="en-US" dirty="0"/>
              <a:t>주말에 </a:t>
            </a:r>
            <a:r>
              <a:rPr lang="ko-KR" altLang="en-US" dirty="0" err="1"/>
              <a:t>진단률이</a:t>
            </a:r>
            <a:r>
              <a:rPr lang="ko-KR" altLang="en-US" dirty="0"/>
              <a:t> 매우 낮음</a:t>
            </a:r>
            <a:r>
              <a:rPr lang="en-US" altLang="ko-KR" dirty="0"/>
              <a:t> : </a:t>
            </a:r>
            <a:r>
              <a:rPr lang="ko-KR" altLang="en-US" dirty="0"/>
              <a:t>병원 개원율이 낮아서  진단율이 </a:t>
            </a:r>
            <a:r>
              <a:rPr lang="ko-KR" altLang="en-US" dirty="0" err="1"/>
              <a:t>낮은것으로</a:t>
            </a:r>
            <a:r>
              <a:rPr lang="ko-KR" altLang="en-US" dirty="0"/>
              <a:t> 판단 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509F0-02F9-4D2D-BC59-E1C2274D4B8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1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관측값을</a:t>
            </a:r>
            <a:r>
              <a:rPr lang="ko-KR" altLang="en-US" dirty="0"/>
              <a:t> 주별 평균으로 처리했더니 설명력이 개선된 것을 확인하였다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509F0-02F9-4D2D-BC59-E1C2274D4B8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352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이까</a:t>
            </a:r>
            <a:r>
              <a:rPr lang="ko-KR" altLang="en-US" dirty="0"/>
              <a:t> 여러가지 기상요인과 호흡기질환간 패턴분석을 </a:t>
            </a:r>
            <a:r>
              <a:rPr lang="ko-KR" altLang="en-US" dirty="0" err="1"/>
              <a:t>해봣을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시차를 두고 두 변수의 패턴이 매우 유사함을 발견함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509F0-02F9-4D2D-BC59-E1C2274D4B8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5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대기오염 농도 증가에 따른 질병 발병률과의 연관성은 각 대기오염 물질별로 다른 지연효과를 보인다</a:t>
            </a:r>
            <a:endParaRPr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dirty="0"/>
              <a:t>lag</a:t>
            </a:r>
          </a:p>
          <a:p>
            <a:r>
              <a:rPr lang="ko-KR" altLang="en-US" dirty="0"/>
              <a:t>최적의 </a:t>
            </a:r>
            <a:r>
              <a:rPr lang="ko-KR" altLang="en-US" dirty="0" err="1"/>
              <a:t>지연값을</a:t>
            </a:r>
            <a:r>
              <a:rPr lang="ko-KR" altLang="en-US" dirty="0"/>
              <a:t> </a:t>
            </a:r>
            <a:r>
              <a:rPr lang="ko-KR" altLang="en-US" dirty="0" err="1"/>
              <a:t>찾기위해</a:t>
            </a:r>
            <a:r>
              <a:rPr lang="ko-KR" altLang="en-US" dirty="0"/>
              <a:t> 노가다를 사용 </a:t>
            </a:r>
            <a:r>
              <a:rPr lang="en-US" altLang="ko-KR" dirty="0"/>
              <a:t>: </a:t>
            </a:r>
            <a:r>
              <a:rPr lang="ko-KR" altLang="en-US" dirty="0" err="1"/>
              <a:t>지연값을</a:t>
            </a:r>
            <a:r>
              <a:rPr lang="ko-KR" altLang="en-US" dirty="0"/>
              <a:t> 넣어보고 설명력 </a:t>
            </a:r>
            <a:r>
              <a:rPr lang="ko-KR" altLang="en-US" dirty="0" err="1"/>
              <a:t>높아지는거로</a:t>
            </a:r>
            <a:r>
              <a:rPr lang="ko-KR" altLang="en-US" dirty="0"/>
              <a:t> 결정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그러면서 개별 요인의 옴니버스 가정을 </a:t>
            </a:r>
            <a:r>
              <a:rPr lang="ko-KR" altLang="en-US" dirty="0" err="1"/>
              <a:t>검토해본건데</a:t>
            </a:r>
            <a:r>
              <a:rPr lang="ko-KR" altLang="en-US" dirty="0"/>
              <a:t> 개별요인은 </a:t>
            </a:r>
            <a:r>
              <a:rPr lang="ko-KR" altLang="en-US" dirty="0" err="1"/>
              <a:t>관계없는걸로</a:t>
            </a:r>
            <a:r>
              <a:rPr lang="en-US" altLang="ko-KR" dirty="0"/>
              <a:t>.</a:t>
            </a:r>
            <a:r>
              <a:rPr lang="ko-KR" altLang="en-US" dirty="0"/>
              <a:t> 전체 회귀식에 대한 가정은 뒤에서 </a:t>
            </a:r>
            <a:r>
              <a:rPr lang="ko-KR" altLang="en-US" dirty="0" err="1"/>
              <a:t>만족하는걸로</a:t>
            </a:r>
            <a:r>
              <a:rPr lang="ko-KR" altLang="en-US" dirty="0"/>
              <a:t> 나옴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기후변화와 대기오염이 호흡기 및 알레르기 질환 및 사망률에 미치는 영향 </a:t>
            </a:r>
            <a:r>
              <a:rPr lang="en-US" altLang="ko-KR" dirty="0"/>
              <a:t>– </a:t>
            </a:r>
            <a:r>
              <a:rPr lang="ko-KR" altLang="en-US" dirty="0" err="1"/>
              <a:t>질본</a:t>
            </a:r>
            <a:r>
              <a:rPr lang="ko-KR" altLang="en-US" dirty="0"/>
              <a:t> 선행연구 참고하여 </a:t>
            </a:r>
            <a:r>
              <a:rPr lang="en-US" altLang="ko-KR" dirty="0"/>
              <a:t>‘</a:t>
            </a:r>
            <a:r>
              <a:rPr lang="ko-KR" altLang="en-US" dirty="0"/>
              <a:t>지연효과</a:t>
            </a:r>
            <a:r>
              <a:rPr lang="en-US" altLang="ko-KR" dirty="0"/>
              <a:t>’)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509F0-02F9-4D2D-BC59-E1C2274D4B8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5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지연효과를 적용한 </a:t>
            </a:r>
            <a:r>
              <a:rPr lang="ko-KR" altLang="en-US" dirty="0" err="1"/>
              <a:t>시게열</a:t>
            </a:r>
            <a:r>
              <a:rPr lang="ko-KR" altLang="en-US" dirty="0"/>
              <a:t> 회귀분석 결과 </a:t>
            </a:r>
            <a:endParaRPr lang="en-US" altLang="ko-KR" dirty="0"/>
          </a:p>
          <a:p>
            <a:r>
              <a:rPr lang="en-US" altLang="ko-KR" dirty="0"/>
              <a:t>~~~</a:t>
            </a:r>
            <a:r>
              <a:rPr lang="ko-KR" altLang="en-US" dirty="0"/>
              <a:t>가 유의미하다</a:t>
            </a:r>
            <a:endParaRPr lang="en-US" altLang="ko-KR" dirty="0"/>
          </a:p>
          <a:p>
            <a:r>
              <a:rPr lang="en-US" altLang="ko-KR" dirty="0"/>
              <a:t>O3</a:t>
            </a:r>
            <a:r>
              <a:rPr lang="ko-KR" altLang="en-US" dirty="0"/>
              <a:t>는 설명력이 높았으나 회귀분석 결과 </a:t>
            </a:r>
            <a:r>
              <a:rPr lang="ko-KR" altLang="en-US" dirty="0" err="1"/>
              <a:t>유의미하진않음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O3</a:t>
            </a:r>
            <a:r>
              <a:rPr lang="ko-KR" altLang="en-US" dirty="0"/>
              <a:t>와 </a:t>
            </a:r>
            <a:r>
              <a:rPr lang="en-US" altLang="ko-KR" dirty="0"/>
              <a:t>NO2</a:t>
            </a:r>
            <a:r>
              <a:rPr lang="ko-KR" altLang="en-US" dirty="0"/>
              <a:t>의 상관성이 유의미하다는 결론이 도출됨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우측을 보면 </a:t>
            </a:r>
            <a:r>
              <a:rPr lang="en-US" altLang="ko-KR" dirty="0"/>
              <a:t>4</a:t>
            </a:r>
            <a:r>
              <a:rPr lang="ko-KR" altLang="en-US" dirty="0"/>
              <a:t>가지 가정을 전부 </a:t>
            </a:r>
            <a:r>
              <a:rPr lang="ko-KR" altLang="en-US" dirty="0" err="1"/>
              <a:t>만족하는것을</a:t>
            </a:r>
            <a:r>
              <a:rPr lang="ko-KR" altLang="en-US" dirty="0"/>
              <a:t> 볼 수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509F0-02F9-4D2D-BC59-E1C2274D4B8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7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defRPr>
            </a:lvl1pPr>
          </a:lstStyle>
          <a:p>
            <a:fld id="{0A473334-62CF-419E-9525-EB38B3AC1407}" type="datetimeFigureOut">
              <a:rPr lang="ko-KR" altLang="en-US" smtClean="0"/>
              <a:pPr/>
              <a:t>2020-04-29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defRPr>
            </a:lvl1pPr>
          </a:lstStyle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12.jpe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7.jpe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9.jpe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400" y="1744612"/>
            <a:ext cx="1052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n w="18000">
                  <a:noFill/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미세먼지와 호흡기 질환</a:t>
            </a:r>
          </a:p>
          <a:p>
            <a:pPr algn="ctr"/>
            <a:r>
              <a:rPr lang="ko-KR" altLang="en-US" sz="4400" b="1" dirty="0">
                <a:ln w="18000">
                  <a:noFill/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발생 간 영향분석</a:t>
            </a:r>
            <a:endParaRPr lang="en-US" altLang="ko-KR" sz="4400" b="1" dirty="0">
              <a:ln w="18000">
                <a:noFill/>
                <a:prstDash val="solid"/>
                <a:miter lim="800000"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47EC0E1-5F7D-429C-8D20-27C12699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8800" y="4744980"/>
            <a:ext cx="6051500" cy="131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데이터베이스기반 빅데이터 분석가 양성과정</a:t>
            </a:r>
            <a:endParaRPr kumimoji="0" lang="en-US" altLang="ko-KR" sz="1400" dirty="0">
              <a:solidFill>
                <a:schemeClr val="bg2">
                  <a:lumMod val="10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/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2019-11-26 ~ 2020-04-29  (800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시간</a:t>
            </a: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/100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일</a:t>
            </a: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)</a:t>
            </a: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4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조 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- 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강지혜 백종호 </a:t>
            </a:r>
            <a:r>
              <a:rPr kumimoji="0" lang="ko-KR" altLang="en-US" sz="1400" dirty="0" err="1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신용준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/>
              </a:rPr>
              <a:t> 이현빈 황태성</a:t>
            </a: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분석 환경설정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1703512" y="1772817"/>
            <a:ext cx="8712968" cy="4464498"/>
            <a:chOff x="179512" y="1772817"/>
            <a:chExt cx="8712968" cy="4464498"/>
          </a:xfrm>
        </p:grpSpPr>
        <p:grpSp>
          <p:nvGrpSpPr>
            <p:cNvPr id="52" name="그룹 10"/>
            <p:cNvGrpSpPr>
              <a:grpSpLocks/>
            </p:cNvGrpSpPr>
            <p:nvPr/>
          </p:nvGrpSpPr>
          <p:grpSpPr bwMode="auto">
            <a:xfrm>
              <a:off x="179512" y="1772817"/>
              <a:ext cx="1224136" cy="4464498"/>
              <a:chOff x="683568" y="908720"/>
              <a:chExt cx="3420000" cy="2412048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아리따-돋움4.0(OTF)-Bold" panose="02020603020101020101" pitchFamily="18" charset="-127"/>
                    <a:ea typeface="아리따-돋움4.0(OTF)-Bold"/>
                  </a:rPr>
                  <a:t>OS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  <p:sp>
            <p:nvSpPr>
              <p:cNvPr id="83" name="직사각형 9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</p:grpSp>
        <p:grpSp>
          <p:nvGrpSpPr>
            <p:cNvPr id="53" name="그룹 14"/>
            <p:cNvGrpSpPr>
              <a:grpSpLocks/>
            </p:cNvGrpSpPr>
            <p:nvPr/>
          </p:nvGrpSpPr>
          <p:grpSpPr bwMode="auto">
            <a:xfrm>
              <a:off x="1691680" y="1772817"/>
              <a:ext cx="1224136" cy="4464498"/>
              <a:chOff x="683568" y="908720"/>
              <a:chExt cx="3420000" cy="241204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아리따-돋움4.0(OTF)-Bold" panose="02020603020101020101" pitchFamily="18" charset="-127"/>
                    <a:ea typeface="아리따-돋움4.0(OTF)-Bold"/>
                  </a:rPr>
                  <a:t>DB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</p:grpSp>
        <p:grpSp>
          <p:nvGrpSpPr>
            <p:cNvPr id="54" name="그룹 20"/>
            <p:cNvGrpSpPr>
              <a:grpSpLocks/>
            </p:cNvGrpSpPr>
            <p:nvPr/>
          </p:nvGrpSpPr>
          <p:grpSpPr bwMode="auto">
            <a:xfrm>
              <a:off x="3203848" y="1772817"/>
              <a:ext cx="1224136" cy="4464498"/>
              <a:chOff x="683568" y="908720"/>
              <a:chExt cx="3420000" cy="2412048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아리따-돋움4.0(OTF)-Bold" panose="02020603020101020101" pitchFamily="18" charset="-127"/>
                    <a:ea typeface="아리따-돋움4.0(OTF)-Bold"/>
                  </a:rPr>
                  <a:t>모듈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</p:grpSp>
        <p:grpSp>
          <p:nvGrpSpPr>
            <p:cNvPr id="55" name="그룹 23"/>
            <p:cNvGrpSpPr>
              <a:grpSpLocks/>
            </p:cNvGrpSpPr>
            <p:nvPr/>
          </p:nvGrpSpPr>
          <p:grpSpPr bwMode="auto">
            <a:xfrm>
              <a:off x="4716016" y="1772817"/>
              <a:ext cx="1224136" cy="4464498"/>
              <a:chOff x="683568" y="908720"/>
              <a:chExt cx="3420000" cy="2412048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아리따-돋움4.0(OTF)-Bold" panose="02020603020101020101" pitchFamily="18" charset="-127"/>
                    <a:ea typeface="아리따-돋움4.0(OTF)-Bold"/>
                  </a:rPr>
                  <a:t>분석언어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</p:grpSp>
        <p:grpSp>
          <p:nvGrpSpPr>
            <p:cNvPr id="56" name="그룹 26"/>
            <p:cNvGrpSpPr>
              <a:grpSpLocks/>
            </p:cNvGrpSpPr>
            <p:nvPr/>
          </p:nvGrpSpPr>
          <p:grpSpPr bwMode="auto">
            <a:xfrm>
              <a:off x="6228184" y="1772817"/>
              <a:ext cx="1224136" cy="4464498"/>
              <a:chOff x="683568" y="908720"/>
              <a:chExt cx="3420000" cy="2412048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아리따-돋움4.0(OTF)-Bold" panose="02020603020101020101" pitchFamily="18" charset="-127"/>
                    <a:ea typeface="아리따-돋움4.0(OTF)-Bold"/>
                  </a:rPr>
                  <a:t>형상관리</a:t>
                </a: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</p:grpSp>
        <p:pic>
          <p:nvPicPr>
            <p:cNvPr id="57" name="Picture 2" descr="C:\Users\acorn\Desktop\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58" name="Picture 3" descr="C:\Users\acorn\Desktop\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02190" y="3789040"/>
              <a:ext cx="1195029" cy="864096"/>
            </a:xfrm>
            <a:prstGeom prst="rect">
              <a:avLst/>
            </a:prstGeom>
            <a:noFill/>
          </p:spPr>
        </p:pic>
        <p:grpSp>
          <p:nvGrpSpPr>
            <p:cNvPr id="59" name="그룹 34"/>
            <p:cNvGrpSpPr>
              <a:grpSpLocks/>
            </p:cNvGrpSpPr>
            <p:nvPr/>
          </p:nvGrpSpPr>
          <p:grpSpPr bwMode="auto">
            <a:xfrm>
              <a:off x="7668344" y="1772817"/>
              <a:ext cx="1224136" cy="4464498"/>
              <a:chOff x="683568" y="908720"/>
              <a:chExt cx="3420000" cy="2412048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아리따-돋움4.0(OTF)-Bold" panose="02020603020101020101" pitchFamily="18" charset="-127"/>
                    <a:ea typeface="아리따-돋움4.0(OTF)-Bold"/>
                  </a:rPr>
                  <a:t>TOOL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아리따-돋움4.0(OTF)-Bold" panose="02020603020101020101" pitchFamily="18" charset="-127"/>
                  <a:ea typeface="아리따-돋움4.0(OTF)-Bold"/>
                </a:endParaRPr>
              </a:p>
            </p:txBody>
          </p:sp>
        </p:grpSp>
        <p:pic>
          <p:nvPicPr>
            <p:cNvPr id="60" name="Picture 4" descr="C:\Users\acorn\Desktop\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2040" y="2780928"/>
              <a:ext cx="720080" cy="720080"/>
            </a:xfrm>
            <a:prstGeom prst="rect">
              <a:avLst/>
            </a:prstGeom>
            <a:noFill/>
          </p:spPr>
        </p:pic>
        <p:pic>
          <p:nvPicPr>
            <p:cNvPr id="61" name="Picture 5" descr="C:\Users\acorn\Desktop\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0032" y="3852101"/>
              <a:ext cx="864096" cy="670945"/>
            </a:xfrm>
            <a:prstGeom prst="rect">
              <a:avLst/>
            </a:prstGeom>
            <a:noFill/>
          </p:spPr>
        </p:pic>
        <p:pic>
          <p:nvPicPr>
            <p:cNvPr id="62" name="Picture 6" descr="C:\Users\acorn\Desktop\download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2780928"/>
              <a:ext cx="864096" cy="792088"/>
            </a:xfrm>
            <a:prstGeom prst="rect">
              <a:avLst/>
            </a:prstGeom>
            <a:noFill/>
          </p:spPr>
        </p:pic>
        <p:pic>
          <p:nvPicPr>
            <p:cNvPr id="63" name="Picture 11" descr="C:\Users\acorn\Desktop\downloa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3528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64" name="Picture 10" descr="C:\Users\acorn\Desktop\images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022" y="3861048"/>
              <a:ext cx="1152128" cy="576064"/>
            </a:xfrm>
            <a:prstGeom prst="rect">
              <a:avLst/>
            </a:prstGeom>
            <a:noFill/>
          </p:spPr>
        </p:pic>
        <p:pic>
          <p:nvPicPr>
            <p:cNvPr id="65" name="Picture 7" descr="C:\Users\acorn\Desktop\gi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00192" y="2852936"/>
              <a:ext cx="1080120" cy="450050"/>
            </a:xfrm>
            <a:prstGeom prst="rect">
              <a:avLst/>
            </a:prstGeom>
            <a:noFill/>
          </p:spPr>
        </p:pic>
        <p:pic>
          <p:nvPicPr>
            <p:cNvPr id="66" name="Picture 8" descr="C:\Users\acorn\Desktop\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00192" y="3832645"/>
              <a:ext cx="1080120" cy="720080"/>
            </a:xfrm>
            <a:prstGeom prst="rect">
              <a:avLst/>
            </a:prstGeom>
            <a:noFill/>
          </p:spPr>
        </p:pic>
        <p:pic>
          <p:nvPicPr>
            <p:cNvPr id="67" name="Picture 2" descr="C:\Users\acorn\Desktop\images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956376" y="2852936"/>
              <a:ext cx="648072" cy="648072"/>
            </a:xfrm>
            <a:prstGeom prst="rect">
              <a:avLst/>
            </a:prstGeom>
            <a:noFill/>
          </p:spPr>
        </p:pic>
        <p:pic>
          <p:nvPicPr>
            <p:cNvPr id="68" name="Picture 3" descr="C:\Users\acorn\Desktop\images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100392" y="4750857"/>
              <a:ext cx="635719" cy="720080"/>
            </a:xfrm>
            <a:prstGeom prst="rect">
              <a:avLst/>
            </a:prstGeom>
            <a:noFill/>
          </p:spPr>
        </p:pic>
        <p:pic>
          <p:nvPicPr>
            <p:cNvPr id="69" name="Picture 4" descr="C:\Users\acorn\Desktop\download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689364" y="3945133"/>
              <a:ext cx="1152128" cy="404309"/>
            </a:xfrm>
            <a:prstGeom prst="rect">
              <a:avLst/>
            </a:prstGeom>
            <a:noFill/>
          </p:spPr>
        </p:pic>
        <p:pic>
          <p:nvPicPr>
            <p:cNvPr id="70" name="Picture 2" descr="pandas 파이썬 이미지 검색결과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86116" y="3786190"/>
              <a:ext cx="1008360" cy="523135"/>
            </a:xfrm>
            <a:prstGeom prst="rect">
              <a:avLst/>
            </a:prstGeom>
            <a:noFill/>
          </p:spPr>
        </p:pic>
        <p:pic>
          <p:nvPicPr>
            <p:cNvPr id="71" name="Picture 4" descr="ggplot2 이미지 검색결과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286116" y="4643446"/>
              <a:ext cx="1080046" cy="607526"/>
            </a:xfrm>
            <a:prstGeom prst="rect">
              <a:avLst/>
            </a:prstGeom>
            <a:noFill/>
          </p:spPr>
        </p:pic>
      </p:grpSp>
      <p:pic>
        <p:nvPicPr>
          <p:cNvPr id="84" name="Picture 4" descr="C:\Users\acorn\Desktop\shiny-og-twitter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59698" y="5500702"/>
            <a:ext cx="1143008" cy="571504"/>
          </a:xfrm>
          <a:prstGeom prst="rect">
            <a:avLst/>
          </a:prstGeom>
          <a:noFill/>
        </p:spPr>
      </p:pic>
      <p:pic>
        <p:nvPicPr>
          <p:cNvPr id="1026" name="Picture 2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1D623E6C-4358-48BA-861E-CDD5C65D7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30" y="4869160"/>
            <a:ext cx="1072810" cy="5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E98229A-1F48-41BF-BF10-B6C47919EC73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DB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구성</a:t>
            </a:r>
          </a:p>
        </p:txBody>
      </p:sp>
      <p:pic>
        <p:nvPicPr>
          <p:cNvPr id="39" name="Picture 2" descr="\\192.168.0.15\공유폴더\4. 과제\조별\4조\과제20_ERD_mapping_0110\0116\논리모델_01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804" y="1879600"/>
            <a:ext cx="5404296" cy="3556000"/>
          </a:xfrm>
          <a:prstGeom prst="rect">
            <a:avLst/>
          </a:prstGeom>
          <a:noFill/>
        </p:spPr>
      </p:pic>
      <p:pic>
        <p:nvPicPr>
          <p:cNvPr id="40" name="Picture 2" descr="\\192.168.0.15\공유폴더\4. 과제\조별\4조\과제20_ERD_mapping_0110\0116\물리모델_01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800" y="1905000"/>
            <a:ext cx="5611193" cy="3543300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-428193" y="5905865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논리적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ERD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5147469" y="5882641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물리적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ERD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7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963" y="3259723"/>
            <a:ext cx="143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주제 및 목적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503353-83A4-4204-ABF1-643841FF97F8}"/>
              </a:ext>
            </a:extLst>
          </p:cNvPr>
          <p:cNvGrpSpPr/>
          <p:nvPr/>
        </p:nvGrpSpPr>
        <p:grpSpPr>
          <a:xfrm>
            <a:off x="3058590" y="2054794"/>
            <a:ext cx="6074820" cy="2748412"/>
            <a:chOff x="3058590" y="2054794"/>
            <a:chExt cx="6074820" cy="2748412"/>
          </a:xfrm>
        </p:grpSpPr>
        <p:sp>
          <p:nvSpPr>
            <p:cNvPr id="8" name="직사각형 7"/>
            <p:cNvSpPr/>
            <p:nvPr/>
          </p:nvSpPr>
          <p:spPr>
            <a:xfrm>
              <a:off x="3058590" y="2054794"/>
              <a:ext cx="6074820" cy="27484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1E84-D41F-468C-9E1C-30F836526CF9}"/>
                </a:ext>
              </a:extLst>
            </p:cNvPr>
            <p:cNvSpPr txBox="1"/>
            <p:nvPr/>
          </p:nvSpPr>
          <p:spPr>
            <a:xfrm>
              <a:off x="3685668" y="2917436"/>
              <a:ext cx="4810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전처리</a:t>
              </a:r>
              <a:endParaRPr lang="ko-KR" altLang="en-US" sz="6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C1F7EF-1ED5-4A88-9B02-BFE995A179C9}"/>
                </a:ext>
              </a:extLst>
            </p:cNvPr>
            <p:cNvSpPr/>
            <p:nvPr/>
          </p:nvSpPr>
          <p:spPr>
            <a:xfrm>
              <a:off x="3237186" y="2238703"/>
              <a:ext cx="5707117" cy="2364828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60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443C7D-A344-4DA3-9B7B-1844E39FB21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미세먼지 데이터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결측치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 처리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903311-5535-4176-A32C-DFAFFCD005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74" y="1856177"/>
            <a:ext cx="3423920" cy="374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4B4AAA-E856-4B7B-A748-EC34683373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34" y="1856177"/>
            <a:ext cx="3423920" cy="374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214F8C-E589-4A46-907D-7AC3AE7E51C4}"/>
              </a:ext>
            </a:extLst>
          </p:cNvPr>
          <p:cNvSpPr txBox="1"/>
          <p:nvPr/>
        </p:nvSpPr>
        <p:spPr>
          <a:xfrm>
            <a:off x="2153346" y="5603947"/>
            <a:ext cx="2921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측정소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0F155-590E-4E90-99EA-2497D8678715}"/>
              </a:ext>
            </a:extLst>
          </p:cNvPr>
          <p:cNvSpPr txBox="1"/>
          <p:nvPr/>
        </p:nvSpPr>
        <p:spPr>
          <a:xfrm>
            <a:off x="7059234" y="5603947"/>
            <a:ext cx="29218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기상 측정소 현황</a:t>
            </a:r>
          </a:p>
        </p:txBody>
      </p:sp>
    </p:spTree>
    <p:extLst>
      <p:ext uri="{BB962C8B-B14F-4D97-AF65-F5344CB8AC3E}">
        <p14:creationId xmlns:p14="http://schemas.microsoft.com/office/powerpoint/2010/main" val="419800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443C7D-A344-4DA3-9B7B-1844E39FB21F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미세먼지 데이터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결측치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 처리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105" name="Picture 3" descr="\\192.168.0.15\공유폴더\4. 과제\조별\4조\중간프로젝트\기상데이터(2016-2018)\결측치처리관련\2_공간자료결측치보완기법.PNG"/>
          <p:cNvPicPr>
            <a:picLocks noChangeAspect="1" noChangeArrowheads="1"/>
          </p:cNvPicPr>
          <p:nvPr/>
        </p:nvPicPr>
        <p:blipFill>
          <a:blip r:embed="rId2" cstate="print"/>
          <a:srcRect b="4184"/>
          <a:stretch>
            <a:fillRect/>
          </a:stretch>
        </p:blipFill>
        <p:spPr bwMode="auto">
          <a:xfrm>
            <a:off x="815414" y="2525524"/>
            <a:ext cx="5088565" cy="3472607"/>
          </a:xfrm>
          <a:prstGeom prst="rect">
            <a:avLst/>
          </a:prstGeom>
          <a:noFill/>
        </p:spPr>
      </p:pic>
      <p:pic>
        <p:nvPicPr>
          <p:cNvPr id="106" name="Picture 4" descr="C:\Users\acorn\Desktop\세종시반경25km.PNG"/>
          <p:cNvPicPr>
            <a:picLocks noChangeAspect="1" noChangeArrowheads="1"/>
          </p:cNvPicPr>
          <p:nvPr/>
        </p:nvPicPr>
        <p:blipFill>
          <a:blip r:embed="rId3" cstate="print"/>
          <a:srcRect l="14257" t="4774" r="10569"/>
          <a:stretch>
            <a:fillRect/>
          </a:stretch>
        </p:blipFill>
        <p:spPr bwMode="auto">
          <a:xfrm>
            <a:off x="6576053" y="2574069"/>
            <a:ext cx="4320480" cy="3343129"/>
          </a:xfrm>
          <a:prstGeom prst="rect">
            <a:avLst/>
          </a:prstGeom>
          <a:noFill/>
        </p:spPr>
      </p:pic>
      <p:sp>
        <p:nvSpPr>
          <p:cNvPr id="107" name="직사각형 106"/>
          <p:cNvSpPr/>
          <p:nvPr/>
        </p:nvSpPr>
        <p:spPr>
          <a:xfrm>
            <a:off x="815413" y="1725023"/>
            <a:ext cx="10945216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지리적 자료 </a:t>
            </a:r>
            <a:r>
              <a:rPr lang="ko-KR" altLang="en-US" sz="1400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결측치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보완 기법 </a:t>
            </a:r>
            <a:r>
              <a:rPr lang="ko-KR" altLang="en-US" sz="1400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서치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-&gt; 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지역평균법 적용</a:t>
            </a:r>
            <a:endParaRPr lang="en-US" altLang="ko-KR" sz="14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전국 시 평균 면적</a:t>
            </a:r>
            <a:r>
              <a:rPr lang="en-US" altLang="ko-KR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(608.10 km2)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altLang="ko-KR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-&gt; 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약 </a:t>
            </a:r>
            <a:r>
              <a:rPr lang="en-US" altLang="ko-KR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25 km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를 영향반경으로 설정</a:t>
            </a:r>
            <a:r>
              <a:rPr lang="en-US" altLang="ko-KR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, </a:t>
            </a:r>
            <a:r>
              <a:rPr lang="ko-KR" altLang="en-US" sz="14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반경 내 측정된 데이터 사용</a:t>
            </a:r>
            <a:endParaRPr lang="en-US" altLang="ko-KR" sz="14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911424" y="4078014"/>
            <a:ext cx="4800533" cy="440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112224" y="3582181"/>
            <a:ext cx="1032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err="1">
                <a:solidFill>
                  <a:srgbClr val="2D1152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세종시</a:t>
            </a:r>
            <a:endParaRPr lang="en-US" altLang="ko-KR" b="1" u="sng" dirty="0">
              <a:solidFill>
                <a:srgbClr val="2D115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b="1" u="sng" dirty="0">
                <a:solidFill>
                  <a:srgbClr val="2D1152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(</a:t>
            </a:r>
            <a:r>
              <a:rPr lang="ko-KR" altLang="en-US" b="1" u="sng" dirty="0" err="1">
                <a:solidFill>
                  <a:srgbClr val="2D1152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결측점</a:t>
            </a:r>
            <a:r>
              <a:rPr lang="en-US" altLang="ko-KR" b="1" u="sng" dirty="0">
                <a:solidFill>
                  <a:srgbClr val="2D1152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)</a:t>
            </a:r>
            <a:endParaRPr lang="ko-KR" alt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840417" y="2718084"/>
            <a:ext cx="80182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청주시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9648395" y="4734308"/>
            <a:ext cx="81624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대전시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288022" y="4518284"/>
            <a:ext cx="80182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공주시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157168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지역 평균을 이용한 세종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결측치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349787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미세먼지 데이터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오염물질 기하평균 처리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8985" t="47345" r="38951" b="24279"/>
          <a:stretch>
            <a:fillRect/>
          </a:stretch>
        </p:blipFill>
        <p:spPr bwMode="auto">
          <a:xfrm>
            <a:off x="5700713" y="1803907"/>
            <a:ext cx="5863866" cy="2810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404812" y="2041863"/>
            <a:ext cx="49958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ea typeface="아리따-돋움4.0(OTF)-Bold"/>
              </a:rPr>
              <a:t>기하평균</a:t>
            </a:r>
            <a:r>
              <a:rPr lang="en-US" altLang="ko-KR" sz="2000" b="1" dirty="0">
                <a:ea typeface="아리따-돋움4.0(OTF)-Bold"/>
              </a:rPr>
              <a:t>(geometric mean)</a:t>
            </a:r>
          </a:p>
          <a:p>
            <a:endParaRPr lang="en-US" altLang="ko-KR" sz="2000" b="1" dirty="0">
              <a:ea typeface="아리따-돋움4.0(OTF)-Bold"/>
            </a:endParaRPr>
          </a:p>
          <a:p>
            <a:r>
              <a:rPr lang="ko-KR" altLang="en-US" sz="1600" dirty="0">
                <a:ea typeface="아리따-돋움4.0(OTF)-Bold"/>
              </a:rPr>
              <a:t>기하평균은 넓이</a:t>
            </a:r>
            <a:r>
              <a:rPr lang="en-US" altLang="ko-KR" sz="1600" dirty="0">
                <a:ea typeface="아리따-돋움4.0(OTF)-Bold"/>
              </a:rPr>
              <a:t>, </a:t>
            </a:r>
            <a:r>
              <a:rPr lang="ko-KR" altLang="en-US" sz="1600" dirty="0">
                <a:ea typeface="아리따-돋움4.0(OTF)-Bold"/>
              </a:rPr>
              <a:t>부피</a:t>
            </a:r>
            <a:r>
              <a:rPr lang="en-US" altLang="ko-KR" sz="1600" dirty="0">
                <a:ea typeface="아리따-돋움4.0(OTF)-Bold"/>
              </a:rPr>
              <a:t>, </a:t>
            </a:r>
            <a:r>
              <a:rPr lang="ko-KR" altLang="en-US" sz="1600" dirty="0">
                <a:ea typeface="아리따-돋움4.0(OTF)-Bold"/>
              </a:rPr>
              <a:t>비율 등 </a:t>
            </a:r>
            <a:r>
              <a:rPr lang="ko-KR" altLang="en-US" sz="1600" b="1" dirty="0">
                <a:ea typeface="아리따-돋움4.0(OTF)-Bold"/>
              </a:rPr>
              <a:t>곱셈</a:t>
            </a:r>
            <a:r>
              <a:rPr lang="ko-KR" altLang="en-US" sz="1600" dirty="0">
                <a:ea typeface="아리따-돋움4.0(OTF)-Bold"/>
              </a:rPr>
              <a:t>으로 이루어지는 값들의 평균을 구하는 데 주로 사용된다</a:t>
            </a:r>
            <a:r>
              <a:rPr lang="en-US" altLang="ko-KR" sz="1600" dirty="0">
                <a:ea typeface="아리따-돋움4.0(OTF)-Bold"/>
              </a:rPr>
              <a:t>. </a:t>
            </a:r>
            <a:r>
              <a:rPr lang="ko-KR" altLang="en-US" sz="1600" dirty="0">
                <a:ea typeface="아리따-돋움4.0(OTF)-Bold"/>
              </a:rPr>
              <a:t>기하평균의 식은 다음과 같다</a:t>
            </a:r>
            <a:r>
              <a:rPr lang="en-US" altLang="ko-KR" sz="1600" dirty="0">
                <a:ea typeface="아리따-돋움4.0(OTF)-Bold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l="55968" t="63275" r="33333" b="30770"/>
          <a:stretch>
            <a:fillRect/>
          </a:stretch>
        </p:blipFill>
        <p:spPr bwMode="auto">
          <a:xfrm>
            <a:off x="391292" y="3629029"/>
            <a:ext cx="4786076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157168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오염물질을 기하 평균으로 계산</a:t>
            </a:r>
          </a:p>
        </p:txBody>
      </p:sp>
    </p:spTree>
    <p:extLst>
      <p:ext uri="{BB962C8B-B14F-4D97-AF65-F5344CB8AC3E}">
        <p14:creationId xmlns:p14="http://schemas.microsoft.com/office/powerpoint/2010/main" val="3497873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51720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의료 데이터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호흡기 질환 진료데이터 추출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3548" t="11464" r="11371" b="11861"/>
          <a:stretch>
            <a:fillRect/>
          </a:stretch>
        </p:blipFill>
        <p:spPr bwMode="auto">
          <a:xfrm>
            <a:off x="6623685" y="1846139"/>
            <a:ext cx="4796113" cy="359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32661" t="25012" r="21532" b="56973"/>
          <a:stretch>
            <a:fillRect/>
          </a:stretch>
        </p:blipFill>
        <p:spPr bwMode="auto">
          <a:xfrm>
            <a:off x="469644" y="1761509"/>
            <a:ext cx="5751871" cy="157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l="32109" t="35285" r="22339" b="23414"/>
          <a:stretch>
            <a:fillRect/>
          </a:stretch>
        </p:blipFill>
        <p:spPr bwMode="auto">
          <a:xfrm>
            <a:off x="471489" y="3452507"/>
            <a:ext cx="5130451" cy="251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 관련 코드 추출</a:t>
            </a:r>
          </a:p>
        </p:txBody>
      </p:sp>
    </p:spTree>
    <p:extLst>
      <p:ext uri="{BB962C8B-B14F-4D97-AF65-F5344CB8AC3E}">
        <p14:creationId xmlns:p14="http://schemas.microsoft.com/office/powerpoint/2010/main" val="349787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전체 데이터 셋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풍향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771528" y="2020888"/>
          <a:ext cx="10558464" cy="3611920"/>
        </p:xfrm>
        <a:graphic>
          <a:graphicData uri="http://schemas.openxmlformats.org/drawingml/2006/table">
            <a:tbl>
              <a:tblPr/>
              <a:tblGrid>
                <a:gridCol w="65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2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61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14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7205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22141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9490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시도코드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일시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발생건수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시도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평균기온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(°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최저기온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(°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최고기온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(°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평균 풍속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m/s)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평균 현지기압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(hPa)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 최심신적설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(cm)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일강수량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mm)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강수 계속시간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(hr)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최다풍향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(16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방위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2016-01-01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1019.9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2016-01-02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2200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267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1008.9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3244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-2.5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1013.1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2163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-2.7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-4.8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1016.9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2197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-1.7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-4.9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1014.7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2134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1013.9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2332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-6.9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1012.6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1824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-2.1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-6.2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1014.3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-2.7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1015.5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3113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-6.5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1016.1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-9.1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1013.3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1985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-4.5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-8.2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1009.5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3.42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최대 빈도와 풍속을 이용한 최다풍향 평균</a:t>
            </a:r>
          </a:p>
        </p:txBody>
      </p:sp>
    </p:spTree>
    <p:extLst>
      <p:ext uri="{BB962C8B-B14F-4D97-AF65-F5344CB8AC3E}">
        <p14:creationId xmlns:p14="http://schemas.microsoft.com/office/powerpoint/2010/main" val="349787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전체 데이터 셋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발병률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571623" y="1919345"/>
          <a:ext cx="8943974" cy="3652776"/>
        </p:xfrm>
        <a:graphic>
          <a:graphicData uri="http://schemas.openxmlformats.org/drawingml/2006/table">
            <a:tbl>
              <a:tblPr/>
              <a:tblGrid>
                <a:gridCol w="1034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2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2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164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  <a:ea typeface="아리따-돋움4.0(OTF)-Bold"/>
                      </a:endParaRP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시도코드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일시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발생건수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시도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년도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인구수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발병률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0.002213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2200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0.022436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267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0.002723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3244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0.033083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2163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0.022059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2197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0.022406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2134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0.021763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8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2016-01-08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2332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0.023783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1824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0.018602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10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2016-01-10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0.002111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3113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0.031747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2029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0.020692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1985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0.020244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2056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0.020968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2364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0.024109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1847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0.018836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당해 년도의 시도의 인구수를 이용한 발병률 계산</a:t>
            </a:r>
          </a:p>
        </p:txBody>
      </p:sp>
    </p:spTree>
    <p:extLst>
      <p:ext uri="{BB962C8B-B14F-4D97-AF65-F5344CB8AC3E}">
        <p14:creationId xmlns:p14="http://schemas.microsoft.com/office/powerpoint/2010/main" val="34978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503353-83A4-4204-ABF1-643841FF97F8}"/>
              </a:ext>
            </a:extLst>
          </p:cNvPr>
          <p:cNvGrpSpPr/>
          <p:nvPr/>
        </p:nvGrpSpPr>
        <p:grpSpPr>
          <a:xfrm>
            <a:off x="3058590" y="2054794"/>
            <a:ext cx="6074820" cy="2748412"/>
            <a:chOff x="3058590" y="2054794"/>
            <a:chExt cx="6074820" cy="2748412"/>
          </a:xfrm>
        </p:grpSpPr>
        <p:sp>
          <p:nvSpPr>
            <p:cNvPr id="8" name="직사각형 7"/>
            <p:cNvSpPr/>
            <p:nvPr/>
          </p:nvSpPr>
          <p:spPr>
            <a:xfrm>
              <a:off x="3058590" y="2054794"/>
              <a:ext cx="6074820" cy="27484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1E84-D41F-468C-9E1C-30F836526CF9}"/>
                </a:ext>
              </a:extLst>
            </p:cNvPr>
            <p:cNvSpPr txBox="1"/>
            <p:nvPr/>
          </p:nvSpPr>
          <p:spPr>
            <a:xfrm>
              <a:off x="3685668" y="2917436"/>
              <a:ext cx="4810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시각화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C1F7EF-1ED5-4A88-9B02-BFE995A179C9}"/>
                </a:ext>
              </a:extLst>
            </p:cNvPr>
            <p:cNvSpPr/>
            <p:nvPr/>
          </p:nvSpPr>
          <p:spPr>
            <a:xfrm>
              <a:off x="3237186" y="2238703"/>
              <a:ext cx="5707117" cy="2364828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788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734437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SemiBold" panose="02020603020101020101"/>
              </a:rPr>
              <a:t>INDEX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SemiBold" panose="02020603020101020101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1596" y="4053013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악화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6760" y="4828109"/>
            <a:ext cx="13452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 발병률 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연관성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97BB21-A329-4103-A9FD-4E42274EE8C8}"/>
              </a:ext>
            </a:extLst>
          </p:cNvPr>
          <p:cNvGrpSpPr/>
          <p:nvPr/>
        </p:nvGrpSpPr>
        <p:grpSpPr>
          <a:xfrm>
            <a:off x="832963" y="3136611"/>
            <a:ext cx="10559735" cy="584775"/>
            <a:chOff x="832963" y="3155273"/>
            <a:chExt cx="10559735" cy="584775"/>
          </a:xfrm>
        </p:grpSpPr>
        <p:sp>
          <p:nvSpPr>
            <p:cNvPr id="7" name="TextBox 6"/>
            <p:cNvSpPr txBox="1"/>
            <p:nvPr/>
          </p:nvSpPr>
          <p:spPr>
            <a:xfrm>
              <a:off x="832963" y="3278385"/>
              <a:ext cx="1437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주제 및 목적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3393" y="3155273"/>
              <a:ext cx="1478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일정 계획 및  환경설정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74295" y="3272394"/>
              <a:ext cx="1259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전처리</a:t>
              </a:r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 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87940" y="3275731"/>
              <a:ext cx="1259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시각화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10355" y="3278383"/>
              <a:ext cx="1259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분석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23C71A-A10F-44A1-861D-5242B5425ECE}"/>
                </a:ext>
              </a:extLst>
            </p:cNvPr>
            <p:cNvSpPr txBox="1"/>
            <p:nvPr/>
          </p:nvSpPr>
          <p:spPr>
            <a:xfrm>
              <a:off x="10132771" y="3278383"/>
              <a:ext cx="1259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결론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D484E9EC-F773-4F2D-BED3-31C29F2E4D59}"/>
              </a:ext>
            </a:extLst>
          </p:cNvPr>
          <p:cNvSpPr/>
          <p:nvPr/>
        </p:nvSpPr>
        <p:spPr>
          <a:xfrm>
            <a:off x="2735043" y="4179585"/>
            <a:ext cx="1474931" cy="498930"/>
          </a:xfrm>
          <a:prstGeom prst="bracketPair">
            <a:avLst>
              <a:gd name="adj" fmla="val 1479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89E4587-F2C1-49E9-B517-9FDD15B7D1CF}"/>
              </a:ext>
            </a:extLst>
          </p:cNvPr>
          <p:cNvSpPr/>
          <p:nvPr/>
        </p:nvSpPr>
        <p:spPr>
          <a:xfrm>
            <a:off x="8291876" y="4024282"/>
            <a:ext cx="740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264CEC6-1153-4CD3-855D-5B0511809F71}"/>
              </a:ext>
            </a:extLst>
          </p:cNvPr>
          <p:cNvSpPr/>
          <p:nvPr/>
        </p:nvSpPr>
        <p:spPr>
          <a:xfrm>
            <a:off x="10248123" y="4059281"/>
            <a:ext cx="742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 결론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71FB21-08F8-4BD7-837F-C96C293D0542}"/>
              </a:ext>
            </a:extLst>
          </p:cNvPr>
          <p:cNvSpPr/>
          <p:nvPr/>
        </p:nvSpPr>
        <p:spPr>
          <a:xfrm>
            <a:off x="10244291" y="4137430"/>
            <a:ext cx="1040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향후 발전 방향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9E726D-5320-4B2F-8BE4-CDD966CE40C9}"/>
              </a:ext>
            </a:extLst>
          </p:cNvPr>
          <p:cNvSpPr/>
          <p:nvPr/>
        </p:nvSpPr>
        <p:spPr>
          <a:xfrm>
            <a:off x="953807" y="4361576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국가 정책 사업으로 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대두화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7C1585-D350-4259-8088-21A4F69617B9}"/>
              </a:ext>
            </a:extLst>
          </p:cNvPr>
          <p:cNvGrpSpPr/>
          <p:nvPr/>
        </p:nvGrpSpPr>
        <p:grpSpPr>
          <a:xfrm>
            <a:off x="2965447" y="4043056"/>
            <a:ext cx="1030694" cy="765710"/>
            <a:chOff x="3001625" y="4075894"/>
            <a:chExt cx="1030694" cy="76571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090E74C-8E46-4921-A6AA-BC66EEFD1B99}"/>
                </a:ext>
              </a:extLst>
            </p:cNvPr>
            <p:cNvSpPr/>
            <p:nvPr/>
          </p:nvSpPr>
          <p:spPr>
            <a:xfrm>
              <a:off x="3015321" y="4075894"/>
              <a:ext cx="740260" cy="263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일정 계획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5C7E57F-BF5B-4ABD-99D7-3C0E6541A8C6}"/>
                </a:ext>
              </a:extLst>
            </p:cNvPr>
            <p:cNvSpPr/>
            <p:nvPr/>
          </p:nvSpPr>
          <p:spPr>
            <a:xfrm>
              <a:off x="3001625" y="4335258"/>
              <a:ext cx="1030694" cy="263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분석 환경 설정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15321" y="4595383"/>
              <a:ext cx="6703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DB </a:t>
              </a:r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구성</a:t>
              </a: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10244291" y="4550114"/>
            <a:ext cx="740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팀원 </a:t>
            </a:r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역활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2A23B2-F557-4138-B96E-A9832AB91579}"/>
              </a:ext>
            </a:extLst>
          </p:cNvPr>
          <p:cNvGrpSpPr/>
          <p:nvPr/>
        </p:nvGrpSpPr>
        <p:grpSpPr>
          <a:xfrm>
            <a:off x="4708954" y="4037805"/>
            <a:ext cx="1129549" cy="751874"/>
            <a:chOff x="4578370" y="4056474"/>
            <a:chExt cx="1129549" cy="75187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D2AEAE7-DC6A-4171-B709-939586CF7A58}"/>
                </a:ext>
              </a:extLst>
            </p:cNvPr>
            <p:cNvSpPr/>
            <p:nvPr/>
          </p:nvSpPr>
          <p:spPr>
            <a:xfrm>
              <a:off x="4580687" y="4056474"/>
              <a:ext cx="112723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미세먼지 데이터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9E726D-5320-4B2F-8BE4-CDD966CE40C9}"/>
                </a:ext>
              </a:extLst>
            </p:cNvPr>
            <p:cNvSpPr/>
            <p:nvPr/>
          </p:nvSpPr>
          <p:spPr>
            <a:xfrm>
              <a:off x="4583132" y="4309717"/>
              <a:ext cx="8707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의료 데이터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9E726D-5320-4B2F-8BE4-CDD966CE40C9}"/>
                </a:ext>
              </a:extLst>
            </p:cNvPr>
            <p:cNvSpPr/>
            <p:nvPr/>
          </p:nvSpPr>
          <p:spPr>
            <a:xfrm>
              <a:off x="4578370" y="4562127"/>
              <a:ext cx="10839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전체 데이터 셋 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5E4115-34FA-41D7-98D9-E6E4B909ACDD}"/>
              </a:ext>
            </a:extLst>
          </p:cNvPr>
          <p:cNvGrpSpPr/>
          <p:nvPr/>
        </p:nvGrpSpPr>
        <p:grpSpPr>
          <a:xfrm>
            <a:off x="6345632" y="4041483"/>
            <a:ext cx="1544541" cy="757527"/>
            <a:chOff x="6542371" y="4051009"/>
            <a:chExt cx="1544541" cy="75752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E7A95A4-8C29-4647-8D5B-2A20783F5757}"/>
                </a:ext>
              </a:extLst>
            </p:cNvPr>
            <p:cNvSpPr/>
            <p:nvPr/>
          </p:nvSpPr>
          <p:spPr>
            <a:xfrm>
              <a:off x="6543607" y="4051009"/>
              <a:ext cx="94119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기상데이터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96E674-5178-4227-BAC7-7EB1E6A10199}"/>
                </a:ext>
              </a:extLst>
            </p:cNvPr>
            <p:cNvSpPr/>
            <p:nvPr/>
          </p:nvSpPr>
          <p:spPr>
            <a:xfrm>
              <a:off x="6542371" y="4307827"/>
              <a:ext cx="154454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미세먼지 </a:t>
              </a:r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&amp; </a:t>
              </a:r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진료데이터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B9E726D-5320-4B2F-8BE4-CDD966CE40C9}"/>
                </a:ext>
              </a:extLst>
            </p:cNvPr>
            <p:cNvSpPr/>
            <p:nvPr/>
          </p:nvSpPr>
          <p:spPr>
            <a:xfrm>
              <a:off x="6542371" y="4562315"/>
              <a:ext cx="8258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진료데이터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21E413A-7AF3-4D60-A698-13A7F0DDA4AB}"/>
              </a:ext>
            </a:extLst>
          </p:cNvPr>
          <p:cNvSpPr/>
          <p:nvPr/>
        </p:nvSpPr>
        <p:spPr>
          <a:xfrm>
            <a:off x="8291876" y="4286531"/>
            <a:ext cx="9973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 회귀분석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1E413A-7AF3-4D60-A698-13A7F0DDA4AB}"/>
              </a:ext>
            </a:extLst>
          </p:cNvPr>
          <p:cNvSpPr/>
          <p:nvPr/>
        </p:nvSpPr>
        <p:spPr>
          <a:xfrm>
            <a:off x="8291876" y="4543334"/>
            <a:ext cx="1125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</a:p>
        </p:txBody>
      </p:sp>
      <p:sp>
        <p:nvSpPr>
          <p:cNvPr id="77" name="양쪽 대괄호 76">
            <a:extLst>
              <a:ext uri="{FF2B5EF4-FFF2-40B4-BE49-F238E27FC236}">
                <a16:creationId xmlns:a16="http://schemas.microsoft.com/office/drawing/2014/main" id="{5E03579A-D61E-41BA-966D-78036263A8C5}"/>
              </a:ext>
            </a:extLst>
          </p:cNvPr>
          <p:cNvSpPr/>
          <p:nvPr/>
        </p:nvSpPr>
        <p:spPr>
          <a:xfrm>
            <a:off x="4532907" y="4174295"/>
            <a:ext cx="1474931" cy="49893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8" name="양쪽 대괄호 77">
            <a:extLst>
              <a:ext uri="{FF2B5EF4-FFF2-40B4-BE49-F238E27FC236}">
                <a16:creationId xmlns:a16="http://schemas.microsoft.com/office/drawing/2014/main" id="{7AB73425-45B6-41E7-86F2-DB86B46D0319}"/>
              </a:ext>
            </a:extLst>
          </p:cNvPr>
          <p:cNvSpPr/>
          <p:nvPr/>
        </p:nvSpPr>
        <p:spPr>
          <a:xfrm>
            <a:off x="10103657" y="4160915"/>
            <a:ext cx="1474931" cy="49893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9" name="양쪽 대괄호 78">
            <a:extLst>
              <a:ext uri="{FF2B5EF4-FFF2-40B4-BE49-F238E27FC236}">
                <a16:creationId xmlns:a16="http://schemas.microsoft.com/office/drawing/2014/main" id="{C4B38AFC-1F0D-4283-84CF-6F03F56C6106}"/>
              </a:ext>
            </a:extLst>
          </p:cNvPr>
          <p:cNvSpPr/>
          <p:nvPr/>
        </p:nvSpPr>
        <p:spPr>
          <a:xfrm>
            <a:off x="6302059" y="4163081"/>
            <a:ext cx="1601286" cy="49893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0" name="양쪽 대괄호 79">
            <a:extLst>
              <a:ext uri="{FF2B5EF4-FFF2-40B4-BE49-F238E27FC236}">
                <a16:creationId xmlns:a16="http://schemas.microsoft.com/office/drawing/2014/main" id="{B381E838-F2D1-4433-B2E7-FE5931EEF51C}"/>
              </a:ext>
            </a:extLst>
          </p:cNvPr>
          <p:cNvSpPr/>
          <p:nvPr/>
        </p:nvSpPr>
        <p:spPr>
          <a:xfrm>
            <a:off x="8202852" y="4164964"/>
            <a:ext cx="1474931" cy="498930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1" name="양쪽 대괄호 80">
            <a:extLst>
              <a:ext uri="{FF2B5EF4-FFF2-40B4-BE49-F238E27FC236}">
                <a16:creationId xmlns:a16="http://schemas.microsoft.com/office/drawing/2014/main" id="{C4F31AC4-3831-4302-8E9C-D3785942DB11}"/>
              </a:ext>
            </a:extLst>
          </p:cNvPr>
          <p:cNvSpPr/>
          <p:nvPr/>
        </p:nvSpPr>
        <p:spPr>
          <a:xfrm>
            <a:off x="846254" y="4183648"/>
            <a:ext cx="1474931" cy="923925"/>
          </a:xfrm>
          <a:prstGeom prst="bracketPair">
            <a:avLst>
              <a:gd name="adj" fmla="val 1479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기상데이터</a:t>
            </a:r>
          </a:p>
        </p:txBody>
      </p:sp>
      <p:pic>
        <p:nvPicPr>
          <p:cNvPr id="18433" name="Picture 1" descr="C:\App\r_workspace\final_r\jpg\정제\weather\연도별 월 평균 강수량(mm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" y="1812728"/>
            <a:ext cx="5486400" cy="3657600"/>
          </a:xfrm>
          <a:prstGeom prst="rect">
            <a:avLst/>
          </a:prstGeom>
          <a:noFill/>
        </p:spPr>
      </p:pic>
      <p:pic>
        <p:nvPicPr>
          <p:cNvPr id="18434" name="Picture 2" descr="C:\App\r_workspace\final_r\jpg\정제\weather\연도별 월 평균기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0430" y="1801682"/>
            <a:ext cx="5486400" cy="3657600"/>
          </a:xfrm>
          <a:prstGeom prst="rect">
            <a:avLst/>
          </a:prstGeom>
          <a:noFill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연도별 기상요인의 변화</a:t>
            </a:r>
          </a:p>
        </p:txBody>
      </p:sp>
    </p:spTree>
    <p:extLst>
      <p:ext uri="{BB962C8B-B14F-4D97-AF65-F5344CB8AC3E}">
        <p14:creationId xmlns:p14="http://schemas.microsoft.com/office/powerpoint/2010/main" val="22237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5143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미세먼지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&amp;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진료데이터</a:t>
            </a:r>
          </a:p>
        </p:txBody>
      </p:sp>
      <p:pic>
        <p:nvPicPr>
          <p:cNvPr id="37890" name="Picture 2" descr="C:\App\r_workspace\final_r\jpg\정제\weather\2016년 월 평균 미세먼지와 월별 진료건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975" y="1543049"/>
            <a:ext cx="4100513" cy="4243390"/>
          </a:xfrm>
          <a:prstGeom prst="rect">
            <a:avLst/>
          </a:prstGeom>
          <a:noFill/>
        </p:spPr>
      </p:pic>
      <p:pic>
        <p:nvPicPr>
          <p:cNvPr id="37891" name="Picture 3" descr="C:\App\r_workspace\final_r\jpg\정제\weather\2017년 월 평균 미세먼지와 월별 진료건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6744" y="1543050"/>
            <a:ext cx="4214811" cy="4229099"/>
          </a:xfrm>
          <a:prstGeom prst="rect">
            <a:avLst/>
          </a:prstGeom>
          <a:noFill/>
        </p:spPr>
      </p:pic>
      <p:pic>
        <p:nvPicPr>
          <p:cNvPr id="37892" name="Picture 4" descr="C:\App\r_workspace\final_r\jpg\정제\weather\2018년 월 평균 미세먼지와 월별 진료건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99744" y="1543052"/>
            <a:ext cx="3970853" cy="422909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437373" y="6148753"/>
            <a:ext cx="11365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연도별 진료건수와  미세먼지간의 관계</a:t>
            </a:r>
          </a:p>
        </p:txBody>
      </p:sp>
    </p:spTree>
    <p:extLst>
      <p:ext uri="{BB962C8B-B14F-4D97-AF65-F5344CB8AC3E}">
        <p14:creationId xmlns:p14="http://schemas.microsoft.com/office/powerpoint/2010/main" val="22237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B60FB95C-7852-4827-A68C-B3F7BA078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1579" y="1951568"/>
            <a:ext cx="5860128" cy="3767225"/>
          </a:xfrm>
          <a:prstGeom prst="rect">
            <a:avLst/>
          </a:prstGeom>
        </p:spPr>
      </p:pic>
      <p:pic>
        <p:nvPicPr>
          <p:cNvPr id="38915" name="Picture 3" descr="C:\App\r_workspace\final_r\jpg\정제\medical\2018년 호흡기 질환 발병건수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8772" y="1341625"/>
            <a:ext cx="7400925" cy="48006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의료데이터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442913" y="603445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 질병코드의 비율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6338888" y="605826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시도별 호흡기질환 발생건수</a:t>
            </a:r>
          </a:p>
        </p:txBody>
      </p:sp>
    </p:spTree>
    <p:extLst>
      <p:ext uri="{BB962C8B-B14F-4D97-AF65-F5344CB8AC3E}">
        <p14:creationId xmlns:p14="http://schemas.microsoft.com/office/powerpoint/2010/main" val="222371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503353-83A4-4204-ABF1-643841FF97F8}"/>
              </a:ext>
            </a:extLst>
          </p:cNvPr>
          <p:cNvGrpSpPr/>
          <p:nvPr/>
        </p:nvGrpSpPr>
        <p:grpSpPr>
          <a:xfrm>
            <a:off x="3058590" y="2054794"/>
            <a:ext cx="6074820" cy="2748412"/>
            <a:chOff x="3058590" y="2054794"/>
            <a:chExt cx="6074820" cy="2748412"/>
          </a:xfrm>
        </p:grpSpPr>
        <p:sp>
          <p:nvSpPr>
            <p:cNvPr id="8" name="직사각형 7"/>
            <p:cNvSpPr/>
            <p:nvPr/>
          </p:nvSpPr>
          <p:spPr>
            <a:xfrm>
              <a:off x="3058590" y="2054794"/>
              <a:ext cx="6074820" cy="27484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1E84-D41F-468C-9E1C-30F836526CF9}"/>
                </a:ext>
              </a:extLst>
            </p:cNvPr>
            <p:cNvSpPr txBox="1"/>
            <p:nvPr/>
          </p:nvSpPr>
          <p:spPr>
            <a:xfrm>
              <a:off x="3685668" y="2917436"/>
              <a:ext cx="4810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분석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C1F7EF-1ED5-4A88-9B02-BFE995A179C9}"/>
                </a:ext>
              </a:extLst>
            </p:cNvPr>
            <p:cNvSpPr/>
            <p:nvPr/>
          </p:nvSpPr>
          <p:spPr>
            <a:xfrm>
              <a:off x="3237186" y="2238703"/>
              <a:ext cx="5707117" cy="2364828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03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17410" name="AutoShape 2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AutoShape 4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4" name="AutoShape 6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7" name="Picture 9" descr="C:\App\r_workspace\final_r\jpg\주별 요인 추이\발병률과C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1" y="1600202"/>
            <a:ext cx="4986337" cy="2143124"/>
          </a:xfrm>
          <a:prstGeom prst="rect">
            <a:avLst/>
          </a:prstGeom>
          <a:noFill/>
        </p:spPr>
      </p:pic>
      <p:pic>
        <p:nvPicPr>
          <p:cNvPr id="17418" name="Picture 10" descr="C:\App\r_workspace\final_r\jpg\주별 요인 추이\발병률과NO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6" y="1557339"/>
            <a:ext cx="4986338" cy="2200274"/>
          </a:xfrm>
          <a:prstGeom prst="rect">
            <a:avLst/>
          </a:prstGeom>
          <a:noFill/>
        </p:spPr>
      </p:pic>
      <p:pic>
        <p:nvPicPr>
          <p:cNvPr id="17419" name="Picture 11" descr="C:\App\r_workspace\final_r\jpg\주별 요인 추이\발병률과O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1588" y="3833811"/>
            <a:ext cx="4833957" cy="2095501"/>
          </a:xfrm>
          <a:prstGeom prst="rect">
            <a:avLst/>
          </a:prstGeom>
          <a:noFill/>
        </p:spPr>
      </p:pic>
      <p:pic>
        <p:nvPicPr>
          <p:cNvPr id="17420" name="Picture 12" descr="C:\App\r_workspace\final_r\jpg\주별 요인 추이\발병률과SO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7013" y="3809225"/>
            <a:ext cx="4767262" cy="2034364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오염물질중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발병률과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는 지연효과를 더했을때 거의 비슷한 추이를 보인다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를 제외한 나머지 오염물질은 비슷한 패턴을 보인다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02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17410" name="AutoShape 2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AutoShape 4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4" name="AutoShape 6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38" name="Picture 2" descr="C:\App\r_workspace\final_r\jpg\주별 요인 추이\발병률과평균기온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638" y="1700213"/>
            <a:ext cx="4386262" cy="2057400"/>
          </a:xfrm>
          <a:prstGeom prst="rect">
            <a:avLst/>
          </a:prstGeom>
          <a:noFill/>
        </p:spPr>
      </p:pic>
      <p:pic>
        <p:nvPicPr>
          <p:cNvPr id="39939" name="Picture 3" descr="C:\App\r_workspace\final_r\jpg\주별 요인 추이\발병률과평균풍속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5563" y="1771651"/>
            <a:ext cx="4510087" cy="2014537"/>
          </a:xfrm>
          <a:prstGeom prst="rect">
            <a:avLst/>
          </a:prstGeom>
          <a:noFill/>
        </p:spPr>
      </p:pic>
      <p:pic>
        <p:nvPicPr>
          <p:cNvPr id="39940" name="Picture 4" descr="C:\App\r_workspace\final_r\jpg\주별 요인 추이\발병률과일강수량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1175" y="4029070"/>
            <a:ext cx="4291014" cy="2000253"/>
          </a:xfrm>
          <a:prstGeom prst="rect">
            <a:avLst/>
          </a:prstGeom>
          <a:noFill/>
        </p:spPr>
      </p:pic>
      <p:pic>
        <p:nvPicPr>
          <p:cNvPr id="39941" name="Picture 5" descr="C:\App\r_workspace\final_r\jpg\주별 요인 추이\발병률과현지기압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0326" y="4062991"/>
            <a:ext cx="4605338" cy="1966333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기상요인중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발병률과 가장 비슷한 패턴을 보이는 것은 없는 것으로 보인다</a:t>
            </a:r>
          </a:p>
        </p:txBody>
      </p:sp>
    </p:spTree>
    <p:extLst>
      <p:ext uri="{BB962C8B-B14F-4D97-AF65-F5344CB8AC3E}">
        <p14:creationId xmlns:p14="http://schemas.microsoft.com/office/powerpoint/2010/main" val="253602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17410" name="AutoShape 2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AutoShape 4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4" name="AutoShape 6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미세먼지와 발병률간에는 거의 비슷한 패턴은 아니지만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두번의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봉오리가 보이는 패턴이 보인다</a:t>
            </a:r>
            <a:endParaRPr lang="en-US" altLang="ko-KR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PM10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과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PM25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와는 거의 비슷한 패턴을 보인다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074" name="Picture 2" descr="C:\App\r_workspace\final_r\jpg\주별 요인 추이\발병률과PM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114" y="1866900"/>
            <a:ext cx="4476750" cy="3381375"/>
          </a:xfrm>
          <a:prstGeom prst="rect">
            <a:avLst/>
          </a:prstGeom>
          <a:noFill/>
        </p:spPr>
      </p:pic>
      <p:pic>
        <p:nvPicPr>
          <p:cNvPr id="3075" name="Picture 3" descr="C:\App\r_workspace\final_r\jpg\주별 요인 추이\발병률과PM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1743075"/>
            <a:ext cx="4348728" cy="3228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6024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분산분석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16385" name="Picture 1" descr="C:\App\r_workspace\final_r\jpg\시도별 요인들 분산분석\시도별 발병률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1681165"/>
            <a:ext cx="5410200" cy="2262186"/>
          </a:xfrm>
          <a:prstGeom prst="rect">
            <a:avLst/>
          </a:prstGeom>
          <a:noFill/>
        </p:spPr>
      </p:pic>
      <p:pic>
        <p:nvPicPr>
          <p:cNvPr id="16386" name="Picture 2" descr="C:\App\r_workspace\final_r\jpg\시도별 요인들 분산분석\시도별 PM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4562" y="1752605"/>
            <a:ext cx="5634037" cy="2133599"/>
          </a:xfrm>
          <a:prstGeom prst="rect">
            <a:avLst/>
          </a:prstGeom>
          <a:noFill/>
        </p:spPr>
      </p:pic>
      <p:pic>
        <p:nvPicPr>
          <p:cNvPr id="16387" name="Picture 3" descr="C:\App\r_workspace\final_r\jpg\시도별 요인들 분산분석\시도별 평균기온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3" y="3752850"/>
            <a:ext cx="5619749" cy="2362199"/>
          </a:xfrm>
          <a:prstGeom prst="rect">
            <a:avLst/>
          </a:prstGeom>
          <a:noFill/>
        </p:spPr>
      </p:pic>
      <p:pic>
        <p:nvPicPr>
          <p:cNvPr id="16388" name="Picture 4" descr="C:\App\r_workspace\final_r\jpg\시도별 요인들 분산분석\시도별 SO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1237" y="3843337"/>
            <a:ext cx="5795963" cy="2100263"/>
          </a:xfrm>
          <a:prstGeom prst="rect">
            <a:avLst/>
          </a:prstGeom>
          <a:noFill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시도별 요인들의 차이가 들어난다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근처에 위치한 지역끼리 비슷한 값을 가지고 있다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0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분산분석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41986" name="Picture 2" descr="C:\App\r_workspace\final_r\jpg\시도별 요인들 분산분석\시도별 강수요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2" y="2009777"/>
            <a:ext cx="4716974" cy="3390899"/>
          </a:xfrm>
          <a:prstGeom prst="rect">
            <a:avLst/>
          </a:prstGeom>
          <a:noFill/>
        </p:spPr>
      </p:pic>
      <p:pic>
        <p:nvPicPr>
          <p:cNvPr id="41987" name="Picture 3" descr="C:\App\r_workspace\final_r\jpg\시도별 요인들 분산분석\시도별 오염물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3638" y="1985962"/>
            <a:ext cx="4764167" cy="334327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일강수량과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강수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계속시간이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같은 지역에서 높은 값을 보인다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 간에도 같은 지역에서 높은 값을 보인다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0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풍향별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 미세먼지 농도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중국과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맞닺는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북서풍 방향에서 발병률 평균이 높은 것으로 보인다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7514" y="5314938"/>
            <a:ext cx="575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2016</a:t>
            </a:r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년도 </a:t>
            </a:r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1</a:t>
            </a:r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분기 지역별</a:t>
            </a:r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,</a:t>
            </a:r>
            <a:r>
              <a:rPr lang="ko-KR" altLang="en-US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풍향별</a:t>
            </a:r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발병률 차이</a:t>
            </a:r>
          </a:p>
        </p:txBody>
      </p:sp>
      <p:pic>
        <p:nvPicPr>
          <p:cNvPr id="1028" name="Picture 4" descr="C:\App\r_workspace\final_r\jpg\풍향별 미세먼지차이\풍향별 발병률 평균 분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25" y="1790699"/>
            <a:ext cx="4465303" cy="3109913"/>
          </a:xfrm>
          <a:prstGeom prst="rect">
            <a:avLst/>
          </a:prstGeom>
          <a:noFill/>
        </p:spPr>
      </p:pic>
      <p:pic>
        <p:nvPicPr>
          <p:cNvPr id="1029" name="Picture 5" descr="C:\App\r_workspace\final_r\jpg\풍향별 미세먼지차이\발병률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2152" y="1528764"/>
            <a:ext cx="4167187" cy="3653208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D6B2F2-1ECF-4F35-A85D-5E0E5E9F6F8F}"/>
              </a:ext>
            </a:extLst>
          </p:cNvPr>
          <p:cNvSpPr/>
          <p:nvPr/>
        </p:nvSpPr>
        <p:spPr>
          <a:xfrm flipV="1">
            <a:off x="9199418" y="2687782"/>
            <a:ext cx="997527" cy="1450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065385-3AAD-4380-86AF-9048664FA738}"/>
              </a:ext>
            </a:extLst>
          </p:cNvPr>
          <p:cNvSpPr/>
          <p:nvPr/>
        </p:nvSpPr>
        <p:spPr>
          <a:xfrm flipV="1">
            <a:off x="2923309" y="2452254"/>
            <a:ext cx="1029855" cy="174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963" y="3259723"/>
            <a:ext cx="143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주제 및 목적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503353-83A4-4204-ABF1-643841FF97F8}"/>
              </a:ext>
            </a:extLst>
          </p:cNvPr>
          <p:cNvGrpSpPr/>
          <p:nvPr/>
        </p:nvGrpSpPr>
        <p:grpSpPr>
          <a:xfrm>
            <a:off x="3058590" y="2054794"/>
            <a:ext cx="6074820" cy="2748412"/>
            <a:chOff x="3058590" y="2054794"/>
            <a:chExt cx="6074820" cy="2748412"/>
          </a:xfrm>
        </p:grpSpPr>
        <p:sp>
          <p:nvSpPr>
            <p:cNvPr id="8" name="직사각형 7"/>
            <p:cNvSpPr/>
            <p:nvPr/>
          </p:nvSpPr>
          <p:spPr>
            <a:xfrm>
              <a:off x="3058590" y="2054794"/>
              <a:ext cx="6074820" cy="27484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1E84-D41F-468C-9E1C-30F836526CF9}"/>
                </a:ext>
              </a:extLst>
            </p:cNvPr>
            <p:cNvSpPr txBox="1"/>
            <p:nvPr/>
          </p:nvSpPr>
          <p:spPr>
            <a:xfrm>
              <a:off x="3720662" y="2884395"/>
              <a:ext cx="47506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주제 </a:t>
              </a:r>
              <a:r>
                <a:rPr lang="en-US" altLang="ko-KR" sz="6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&amp;</a:t>
              </a:r>
              <a:r>
                <a:rPr lang="ko-KR" altLang="en-US" sz="6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 목적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C1F7EF-1ED5-4A88-9B02-BFE995A179C9}"/>
                </a:ext>
              </a:extLst>
            </p:cNvPr>
            <p:cNvSpPr/>
            <p:nvPr/>
          </p:nvSpPr>
          <p:spPr>
            <a:xfrm>
              <a:off x="3237186" y="2238703"/>
              <a:ext cx="5707117" cy="2364828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467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풍향별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 미세먼지 농도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692703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중국풍 바람 방향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일때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세종의 풍향의 빈도수가  높은 것으로 보인다</a:t>
            </a:r>
            <a:endParaRPr lang="en-US" altLang="ko-KR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중국풍 바람과 발병률간의 관계를 추론할 수 있다</a:t>
            </a:r>
            <a:endParaRPr lang="en-US" altLang="ko-KR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052" name="Picture 4" descr="C:\App\r_workspace\final_r\jpg\풍향별 미세먼지차이\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6438" y="1685925"/>
            <a:ext cx="3692354" cy="3314700"/>
          </a:xfrm>
          <a:prstGeom prst="rect">
            <a:avLst/>
          </a:prstGeom>
          <a:noFill/>
        </p:spPr>
      </p:pic>
      <p:pic>
        <p:nvPicPr>
          <p:cNvPr id="2053" name="Picture 5" descr="C:\App\r_workspace\final_r\jpg\풍향별 미세먼지차이\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37" y="1757365"/>
            <a:ext cx="3429001" cy="3113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85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군집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pic>
        <p:nvPicPr>
          <p:cNvPr id="43010" name="Picture 2" descr="C:\App\r_workspace\final_r\jpg\지역별 지도 시각화\2016년 1분기 PM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2" y="1862138"/>
            <a:ext cx="3900488" cy="3368489"/>
          </a:xfrm>
          <a:prstGeom prst="rect">
            <a:avLst/>
          </a:prstGeom>
          <a:noFill/>
        </p:spPr>
      </p:pic>
      <p:pic>
        <p:nvPicPr>
          <p:cNvPr id="43012" name="Picture 4" descr="C:\App\r_workspace\final_r\jpg\지역 군집화\지역군지화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2999" y="1443037"/>
            <a:ext cx="6229114" cy="384333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발병률이 특히 높은 세종 및 여러 지역별 특징을 비교</a:t>
            </a:r>
          </a:p>
        </p:txBody>
      </p:sp>
    </p:spTree>
    <p:extLst>
      <p:ext uri="{BB962C8B-B14F-4D97-AF65-F5344CB8AC3E}">
        <p14:creationId xmlns:p14="http://schemas.microsoft.com/office/powerpoint/2010/main" val="329685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군집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연도별로는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군집별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같은 특징을 보이고 분기별로는 차이를 보인다</a:t>
            </a:r>
          </a:p>
        </p:txBody>
      </p:sp>
      <p:pic>
        <p:nvPicPr>
          <p:cNvPr id="8" name="Picture 2" descr="C:\App\r_workspace\final_r\jpg\지역별 지도 시각화\2016년 1분기 PM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137" y="1759366"/>
            <a:ext cx="2214578" cy="1912525"/>
          </a:xfrm>
          <a:prstGeom prst="rect">
            <a:avLst/>
          </a:prstGeom>
          <a:noFill/>
        </p:spPr>
      </p:pic>
      <p:pic>
        <p:nvPicPr>
          <p:cNvPr id="9" name="Picture 3" descr="C:\App\r_workspace\final_r\jpg\지역별 지도 시각화\2017년 1분기 PM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7780" y="1814503"/>
            <a:ext cx="2193448" cy="1928826"/>
          </a:xfrm>
          <a:prstGeom prst="rect">
            <a:avLst/>
          </a:prstGeom>
          <a:noFill/>
        </p:spPr>
      </p:pic>
      <p:pic>
        <p:nvPicPr>
          <p:cNvPr id="11" name="Picture 4" descr="C:\App\r_workspace\final_r\jpg\지역별 지도 시각화\2018년 1분기 PM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58110" y="1814503"/>
            <a:ext cx="2271644" cy="1928826"/>
          </a:xfrm>
          <a:prstGeom prst="rect">
            <a:avLst/>
          </a:prstGeom>
          <a:noFill/>
        </p:spPr>
      </p:pic>
      <p:pic>
        <p:nvPicPr>
          <p:cNvPr id="12" name="Picture 5" descr="C:\App\r_workspace\final_r\jpg\지역별 지도 시각화\2016년 1분기 평균기온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71699" y="3830648"/>
            <a:ext cx="2428892" cy="1984383"/>
          </a:xfrm>
          <a:prstGeom prst="rect">
            <a:avLst/>
          </a:prstGeom>
          <a:noFill/>
        </p:spPr>
      </p:pic>
      <p:pic>
        <p:nvPicPr>
          <p:cNvPr id="13" name="Picture 6" descr="C:\App\r_workspace\final_r\jpg\지역별 지도 시각화\2017년 1분기 평균기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6343" y="3785982"/>
            <a:ext cx="2428892" cy="2100487"/>
          </a:xfrm>
          <a:prstGeom prst="rect">
            <a:avLst/>
          </a:prstGeom>
          <a:noFill/>
        </p:spPr>
      </p:pic>
      <p:pic>
        <p:nvPicPr>
          <p:cNvPr id="14" name="Picture 7" descr="C:\App\r_workspace\final_r\jpg\지역별 지도 시각화\2018년 1분기 평균기온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58110" y="3814767"/>
            <a:ext cx="2318942" cy="200026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031941" y="1814503"/>
            <a:ext cx="453970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PM10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4970" y="138587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2017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6738" y="138587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2018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1764" y="138587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2016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31994" y="3886205"/>
            <a:ext cx="453970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평균기온</a:t>
            </a:r>
            <a:endParaRPr lang="en-US" altLang="ko-KR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85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요인분석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군집 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1028703" y="1800219"/>
          <a:ext cx="10129830" cy="3686184"/>
        </p:xfrm>
        <a:graphic>
          <a:graphicData uri="http://schemas.openxmlformats.org/drawingml/2006/table">
            <a:tbl>
              <a:tblPr/>
              <a:tblGrid>
                <a:gridCol w="675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39289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통합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일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최심신적설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봄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</a:rPr>
                        <a:t>)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일강수량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아리따-돋움4.0(OTF)-Bold" panose="02020603020101020101" pitchFamily="18" charset="-127"/>
                        <a:ea typeface="아리따-돋움4.0(OTF)-Bold" panose="02020603020101020101" pitchFamily="18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아리따-돋움4.0(OTF)-Bold" panose="02020603020101020101" pitchFamily="18" charset="-127"/>
                          <a:ea typeface="아리따-돋움4.0(OTF)-Bold" panose="02020603020101020101" pitchFamily="18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군집별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특성을 찾아보고 발병률이 높은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6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번 군집 세종과  발병률이 낮은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타군집간의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차이를 비교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세종은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타군집에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비해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PM25,CO,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일최심신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적설이 높고 평균 풍속이 낮은 것으로 나타났다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</a:p>
          <a:p>
            <a:pPr algn="ctr">
              <a:defRPr/>
            </a:pP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이결과가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회귀분석에서도 나타나는지 확인 해보았다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>
              <a:defRPr/>
            </a:pP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FDB21E-EA15-44EF-A71F-EA80AF57E173}"/>
              </a:ext>
            </a:extLst>
          </p:cNvPr>
          <p:cNvSpPr/>
          <p:nvPr/>
        </p:nvSpPr>
        <p:spPr>
          <a:xfrm>
            <a:off x="886691" y="4378036"/>
            <a:ext cx="10409382" cy="517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군집 회귀분석</a:t>
            </a:r>
          </a:p>
        </p:txBody>
      </p:sp>
      <p:pic>
        <p:nvPicPr>
          <p:cNvPr id="4099" name="Picture 3" descr="C:\App\r_workspace\final_r\jpg\군집 회귀분석\상관관계.PNG"/>
          <p:cNvPicPr>
            <a:picLocks noChangeAspect="1" noChangeArrowheads="1"/>
          </p:cNvPicPr>
          <p:nvPr/>
        </p:nvPicPr>
        <p:blipFill>
          <a:blip r:embed="rId2"/>
          <a:srcRect l="10065" t="8899" r="30961" b="-586"/>
          <a:stretch>
            <a:fillRect/>
          </a:stretch>
        </p:blipFill>
        <p:spPr bwMode="auto">
          <a:xfrm>
            <a:off x="1000128" y="1685925"/>
            <a:ext cx="4371973" cy="3635503"/>
          </a:xfrm>
          <a:prstGeom prst="rect">
            <a:avLst/>
          </a:prstGeom>
          <a:noFill/>
        </p:spPr>
      </p:pic>
      <p:graphicFrame>
        <p:nvGraphicFramePr>
          <p:cNvPr id="28" name="다이어그램 27"/>
          <p:cNvGraphicFramePr/>
          <p:nvPr/>
        </p:nvGraphicFramePr>
        <p:xfrm>
          <a:off x="5886449" y="1371600"/>
          <a:ext cx="5472113" cy="3780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세종 및 여러 군집의 발병률과 다른 요인간의 관계가 특별하게 드러나지 않았다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228601" y="5277216"/>
            <a:ext cx="6472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2016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년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분기 세종의 상관분석표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2B9DC9-1E10-42D1-AC23-769148F30A7C}"/>
              </a:ext>
            </a:extLst>
          </p:cNvPr>
          <p:cNvSpPr/>
          <p:nvPr/>
        </p:nvSpPr>
        <p:spPr>
          <a:xfrm>
            <a:off x="2017953" y="4878525"/>
            <a:ext cx="3015866" cy="395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회귀분석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일별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-&gt;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주별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발병률이 </a:t>
            </a: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0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값에 가까운 값이 존재하는 것을 확인 </a:t>
            </a:r>
            <a:endParaRPr lang="en-US" altLang="ko-KR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평일과 주말의 발병률 차이를 확인</a:t>
            </a:r>
          </a:p>
        </p:txBody>
      </p:sp>
      <p:pic>
        <p:nvPicPr>
          <p:cNvPr id="5123" name="Picture 3" descr="C:\App\r_workspace\final_r\jpg\주별 회귀분석\주말평일차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0644" y="2052735"/>
            <a:ext cx="5305069" cy="3345539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25F57C-376E-499D-B2A5-5DDC452F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1789103"/>
            <a:ext cx="5078966" cy="36278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CE0CE1D-FB23-44BD-8EC0-9F23E7EAC7FF}"/>
              </a:ext>
            </a:extLst>
          </p:cNvPr>
          <p:cNvSpPr/>
          <p:nvPr/>
        </p:nvSpPr>
        <p:spPr>
          <a:xfrm>
            <a:off x="1502178" y="4171565"/>
            <a:ext cx="3015866" cy="395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회귀분석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일별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-&gt;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주별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주별로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평균을 내렸을 때 발병률의 값이 개선된 것을 확인</a:t>
            </a:r>
          </a:p>
        </p:txBody>
      </p:sp>
      <p:pic>
        <p:nvPicPr>
          <p:cNvPr id="6146" name="Picture 2" descr="C:\App\r_workspace\final_r\jpg\주별 회귀분석\개선PM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2205327"/>
            <a:ext cx="5448300" cy="3305175"/>
          </a:xfrm>
          <a:prstGeom prst="rect">
            <a:avLst/>
          </a:prstGeom>
          <a:noFill/>
        </p:spPr>
      </p:pic>
      <p:pic>
        <p:nvPicPr>
          <p:cNvPr id="6147" name="Picture 3" descr="C:\App\r_workspace\final_r\jpg\주별 회귀분석\개선현지기압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24564" y="2112710"/>
            <a:ext cx="5553075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E2E130B-B05A-4132-99A7-9F9F12A92384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회귀분석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지연효과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등 여러 요인들이 지연효과를 더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하였을때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발병률과 패턴이 비슷해지는 경우 발생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5645944" y="3128962"/>
            <a:ext cx="900112" cy="6000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F292AA-2C18-4309-B893-9F2B8B40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29" y="1847460"/>
            <a:ext cx="4428310" cy="31630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3238FF-5690-46A3-95DD-C563AD8F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61" y="1847460"/>
            <a:ext cx="4428311" cy="31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2B3CE80-FC41-4E22-9DC9-274F0F664CDA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회귀분석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지연효과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920170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각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요인별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지연효과 적용</a:t>
            </a:r>
          </a:p>
        </p:txBody>
      </p:sp>
      <p:pic>
        <p:nvPicPr>
          <p:cNvPr id="8194" name="Picture 2" descr="C:\App\r_workspace\final_r\jpg\주별 회귀분석\최종결과 지연효과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857375"/>
            <a:ext cx="11329988" cy="3486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1AD793-770B-4712-B091-77EB68E3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065" y="1780285"/>
            <a:ext cx="4970677" cy="25307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02A7336-D417-415F-AA36-CDEADFDE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95" y="1780285"/>
            <a:ext cx="5931534" cy="3664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시계열 회귀분석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(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최종결과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)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0" y="5920170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최적의 </a:t>
            </a:r>
            <a:r>
              <a:rPr lang="ko-KR" altLang="en-US" sz="1600" b="1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회귀식과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테스트 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EE9D9A-46AC-4468-9465-0940D142CE6B}"/>
              </a:ext>
            </a:extLst>
          </p:cNvPr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083E0D-D5D7-44DE-A025-DB5D112FCE6A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BAB603-7E44-4EDE-8885-4E8D2F8657D2}"/>
              </a:ext>
            </a:extLst>
          </p:cNvPr>
          <p:cNvSpPr/>
          <p:nvPr/>
        </p:nvSpPr>
        <p:spPr>
          <a:xfrm>
            <a:off x="692532" y="2666417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D757BB-5B6C-4BB5-9930-85DAB0BC8AB7}"/>
              </a:ext>
            </a:extLst>
          </p:cNvPr>
          <p:cNvSpPr/>
          <p:nvPr/>
        </p:nvSpPr>
        <p:spPr>
          <a:xfrm>
            <a:off x="692532" y="3322102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A8EFD4-7286-43F1-8F1E-4A332B4E6BEF}"/>
              </a:ext>
            </a:extLst>
          </p:cNvPr>
          <p:cNvSpPr/>
          <p:nvPr/>
        </p:nvSpPr>
        <p:spPr>
          <a:xfrm>
            <a:off x="6654605" y="3322102"/>
            <a:ext cx="4686057" cy="913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02F23F-B8FA-4423-BE9F-EC7ABD75EDC4}"/>
              </a:ext>
            </a:extLst>
          </p:cNvPr>
          <p:cNvSpPr/>
          <p:nvPr/>
        </p:nvSpPr>
        <p:spPr>
          <a:xfrm>
            <a:off x="692532" y="5158459"/>
            <a:ext cx="5072736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6B62D9-1AB3-4C0E-8B3E-815FEFDE5A6B}"/>
              </a:ext>
            </a:extLst>
          </p:cNvPr>
          <p:cNvSpPr/>
          <p:nvPr/>
        </p:nvSpPr>
        <p:spPr>
          <a:xfrm>
            <a:off x="692532" y="3794121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1920E-444D-49FC-AC97-9D6648446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605" y="4847434"/>
            <a:ext cx="4889382" cy="5518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AF6B8D-E722-47E8-8E3E-8E95BC951DD2}"/>
              </a:ext>
            </a:extLst>
          </p:cNvPr>
          <p:cNvSpPr txBox="1"/>
          <p:nvPr/>
        </p:nvSpPr>
        <p:spPr>
          <a:xfrm>
            <a:off x="6624065" y="4409949"/>
            <a:ext cx="701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VIF</a:t>
            </a:r>
            <a:endParaRPr lang="ko-KR" altLang="en-US" sz="16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주제 및 목적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SemiBold" panose="02020603020101020101"/>
              </a:rPr>
              <a:t>미세먼지 악화</a:t>
            </a:r>
          </a:p>
        </p:txBody>
      </p:sp>
      <p:pic>
        <p:nvPicPr>
          <p:cNvPr id="64" name="Picture 4" descr="한국 미세먼지 농도 날로 급증…OECD 국가 중 최악 수준 - 2">
            <a:extLst>
              <a:ext uri="{FF2B5EF4-FFF2-40B4-BE49-F238E27FC236}">
                <a16:creationId xmlns:a16="http://schemas.microsoft.com/office/drawing/2014/main" id="{DDD07C27-70C5-457F-AECF-FCF771C4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857" y="1945954"/>
            <a:ext cx="3246584" cy="3450993"/>
          </a:xfrm>
          <a:prstGeom prst="rect">
            <a:avLst/>
          </a:prstGeom>
          <a:noFill/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8939D032-5708-47AB-BCD4-E020BE853DD9}"/>
              </a:ext>
            </a:extLst>
          </p:cNvPr>
          <p:cNvGrpSpPr/>
          <p:nvPr/>
        </p:nvGrpSpPr>
        <p:grpSpPr>
          <a:xfrm>
            <a:off x="6957671" y="1880841"/>
            <a:ext cx="3484369" cy="3450993"/>
            <a:chOff x="4286248" y="1285860"/>
            <a:chExt cx="3643338" cy="3786213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08435D7-B303-4587-9E37-CF1A8256044B}"/>
                </a:ext>
              </a:extLst>
            </p:cNvPr>
            <p:cNvGrpSpPr/>
            <p:nvPr/>
          </p:nvGrpSpPr>
          <p:grpSpPr>
            <a:xfrm>
              <a:off x="4286249" y="1285860"/>
              <a:ext cx="3571899" cy="3786213"/>
              <a:chOff x="4286249" y="1285860"/>
              <a:chExt cx="3571899" cy="3786213"/>
            </a:xfrm>
          </p:grpSpPr>
          <p:pic>
            <p:nvPicPr>
              <p:cNvPr id="106" name="그림 105" descr="미세먼지, 호흡기 질환 간의 영향.PNG">
                <a:extLst>
                  <a:ext uri="{FF2B5EF4-FFF2-40B4-BE49-F238E27FC236}">
                    <a16:creationId xmlns:a16="http://schemas.microsoft.com/office/drawing/2014/main" id="{6D59056F-DF53-40F5-89AE-2A0C765A0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86249" y="1643050"/>
                <a:ext cx="3571899" cy="34290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7" name="그림 106" descr="미세먼지와 호흡기 질환.PNG">
                <a:extLst>
                  <a:ext uri="{FF2B5EF4-FFF2-40B4-BE49-F238E27FC236}">
                    <a16:creationId xmlns:a16="http://schemas.microsoft.com/office/drawing/2014/main" id="{FB6C9C42-B4A2-439C-B074-855AF459A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57686" y="1285860"/>
                <a:ext cx="2133898" cy="485843"/>
              </a:xfrm>
              <a:prstGeom prst="rect">
                <a:avLst/>
              </a:prstGeom>
            </p:spPr>
          </p:pic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615E694-E029-4E54-8A49-89CC78608EFE}"/>
                </a:ext>
              </a:extLst>
            </p:cNvPr>
            <p:cNvSpPr/>
            <p:nvPr/>
          </p:nvSpPr>
          <p:spPr>
            <a:xfrm>
              <a:off x="4286248" y="1357298"/>
              <a:ext cx="3643338" cy="364333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D1D8924-063C-48CC-8E97-602D4FCFA68B}"/>
              </a:ext>
            </a:extLst>
          </p:cNvPr>
          <p:cNvSpPr/>
          <p:nvPr/>
        </p:nvSpPr>
        <p:spPr bwMode="auto">
          <a:xfrm>
            <a:off x="-134189" y="5325020"/>
            <a:ext cx="7286676" cy="14287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2013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년 이후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시작된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(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미세먼지의 </a:t>
            </a:r>
            <a:r>
              <a:rPr lang="ko-KR" altLang="en-US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급증</a:t>
            </a:r>
            <a:endParaRPr lang="en-US" altLang="ko-KR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94664B0-9C4A-48B7-B883-AD03C2103648}"/>
              </a:ext>
            </a:extLst>
          </p:cNvPr>
          <p:cNvSpPr/>
          <p:nvPr/>
        </p:nvSpPr>
        <p:spPr bwMode="auto">
          <a:xfrm>
            <a:off x="5056518" y="5332554"/>
            <a:ext cx="7286676" cy="14287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관련 질병 발생 간 </a:t>
            </a:r>
            <a:r>
              <a:rPr lang="ko-KR" altLang="en-US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연관성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논의 필요</a:t>
            </a: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503353-83A4-4204-ABF1-643841FF97F8}"/>
              </a:ext>
            </a:extLst>
          </p:cNvPr>
          <p:cNvGrpSpPr/>
          <p:nvPr/>
        </p:nvGrpSpPr>
        <p:grpSpPr>
          <a:xfrm>
            <a:off x="3058590" y="2054794"/>
            <a:ext cx="6074820" cy="2748412"/>
            <a:chOff x="3058590" y="2054794"/>
            <a:chExt cx="6074820" cy="2748412"/>
          </a:xfrm>
        </p:grpSpPr>
        <p:sp>
          <p:nvSpPr>
            <p:cNvPr id="8" name="직사각형 7"/>
            <p:cNvSpPr/>
            <p:nvPr/>
          </p:nvSpPr>
          <p:spPr>
            <a:xfrm>
              <a:off x="3058590" y="2054794"/>
              <a:ext cx="6074820" cy="27484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1E84-D41F-468C-9E1C-30F836526CF9}"/>
                </a:ext>
              </a:extLst>
            </p:cNvPr>
            <p:cNvSpPr txBox="1"/>
            <p:nvPr/>
          </p:nvSpPr>
          <p:spPr>
            <a:xfrm>
              <a:off x="3685668" y="2917436"/>
              <a:ext cx="4810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결론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C1F7EF-1ED5-4A88-9B02-BFE995A179C9}"/>
                </a:ext>
              </a:extLst>
            </p:cNvPr>
            <p:cNvSpPr/>
            <p:nvPr/>
          </p:nvSpPr>
          <p:spPr>
            <a:xfrm>
              <a:off x="3237186" y="2238703"/>
              <a:ext cx="5707117" cy="2364828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385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결론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분석 결론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67805" y="2336704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미세먼지는 중국 방향에서 오는 바람과 연관이 있을 것으로 보인다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067806" y="3079451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오염물질 간에는 상관관계가 있다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특히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NO2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간의 연관작용이 존재한다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67806" y="3846982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지연 효과에 의한 기상요인과 발병률 간의 상관관계가 보인다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807" y="4506512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질환의 발병률은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 , PM10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은 고도로 유의미하다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0922-E1CC-4EA0-86B5-20FAD51D883E}"/>
              </a:ext>
            </a:extLst>
          </p:cNvPr>
          <p:cNvSpPr txBox="1"/>
          <p:nvPr/>
        </p:nvSpPr>
        <p:spPr>
          <a:xfrm>
            <a:off x="1067807" y="5280514"/>
            <a:ext cx="10056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질환의 발병률은 평균 현지기압과 유의미한 관계이다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추가적인 연구가 필요할 것으로 보인다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결론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향후 발전 방향</a:t>
            </a:r>
          </a:p>
        </p:txBody>
      </p:sp>
      <p:grpSp>
        <p:nvGrpSpPr>
          <p:cNvPr id="2" name="그룹 11"/>
          <p:cNvGrpSpPr/>
          <p:nvPr/>
        </p:nvGrpSpPr>
        <p:grpSpPr>
          <a:xfrm>
            <a:off x="1300639" y="1982917"/>
            <a:ext cx="9724071" cy="3271708"/>
            <a:chOff x="1386364" y="1325692"/>
            <a:chExt cx="9724071" cy="3271708"/>
          </a:xfrm>
        </p:grpSpPr>
        <p:grpSp>
          <p:nvGrpSpPr>
            <p:cNvPr id="7" name="그룹 10"/>
            <p:cNvGrpSpPr/>
            <p:nvPr/>
          </p:nvGrpSpPr>
          <p:grpSpPr>
            <a:xfrm>
              <a:off x="1386364" y="3672355"/>
              <a:ext cx="3945571" cy="916578"/>
              <a:chOff x="308269" y="2248619"/>
              <a:chExt cx="3945571" cy="916578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1.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주간 시도별 회귀분석 진행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1905000" y="45974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800600" y="34417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83500" y="2248619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800600" y="3441700"/>
              <a:ext cx="0" cy="115570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696200" y="2248619"/>
              <a:ext cx="0" cy="119943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34"/>
            <p:cNvGrpSpPr/>
            <p:nvPr/>
          </p:nvGrpSpPr>
          <p:grpSpPr>
            <a:xfrm>
              <a:off x="4281964" y="2487741"/>
              <a:ext cx="3945571" cy="916578"/>
              <a:chOff x="308269" y="2248619"/>
              <a:chExt cx="3945571" cy="91657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2.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웹을 통한 분석결과 제공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10" name="그룹 37"/>
            <p:cNvGrpSpPr/>
            <p:nvPr/>
          </p:nvGrpSpPr>
          <p:grpSpPr>
            <a:xfrm>
              <a:off x="7164864" y="1325692"/>
              <a:ext cx="3945571" cy="916578"/>
              <a:chOff x="308269" y="2248619"/>
              <a:chExt cx="3945571" cy="9165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3.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코로나와 같은 현재 문제와 관련 분석</a:t>
                </a:r>
                <a:r>
                  <a:rPr lang="en-US" altLang="ko-KR" sz="9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 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결론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팀원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역활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ea typeface="아리따-돋움4.0(OTF)-SemiBold" panose="02020603020101020101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84064"/>
              </p:ext>
            </p:extLst>
          </p:nvPr>
        </p:nvGraphicFramePr>
        <p:xfrm>
          <a:off x="666712" y="1714489"/>
          <a:ext cx="10953869" cy="409077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905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 이름</a:t>
                      </a:r>
                      <a:endParaRPr lang="en-US" altLang="ko-KR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   할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강지혜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미세먼지 데이터 전처리 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&amp;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시각화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, R</a:t>
                      </a:r>
                      <a:r>
                        <a:rPr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aw data munging, </a:t>
                      </a:r>
                      <a:r>
                        <a:rPr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분산 분석</a:t>
                      </a:r>
                      <a:endParaRPr kumimoji="0" lang="en-US" altLang="ko-KR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백종호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진료내역 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part, Raw data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추출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,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회귀 분석</a:t>
                      </a:r>
                      <a:endParaRPr kumimoji="0" lang="en-US" altLang="ko-KR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신용준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기상</a:t>
                      </a:r>
                      <a:r>
                        <a:rPr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 part, </a:t>
                      </a:r>
                      <a:r>
                        <a:rPr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군집 분석</a:t>
                      </a:r>
                      <a:r>
                        <a:rPr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, PPT </a:t>
                      </a:r>
                      <a:r>
                        <a:rPr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자료 작성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황태성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기상 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part, R</a:t>
                      </a:r>
                      <a:r>
                        <a:rPr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aw 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data </a:t>
                      </a:r>
                      <a:r>
                        <a:rPr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m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unging,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시계열 분석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이현빈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진료내역 데이터 전처리 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&amp;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시각화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,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상관 분석</a:t>
                      </a:r>
                      <a:r>
                        <a:rPr kumimoji="0" lang="en-US" altLang="ko-KR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, </a:t>
                      </a:r>
                      <a:r>
                        <a:rPr kumimoji="0" lang="ko-KR" altLang="en-US" sz="1600" dirty="0">
                          <a:latin typeface="아리따-돋움4.0(OTF)-SemiBold" panose="02020603020101020101" pitchFamily="18" charset="-127"/>
                          <a:ea typeface="아리따-돋움4.0(OTF)-SemiBold" panose="02020603020101020101" pitchFamily="18" charset="-127"/>
                        </a:rPr>
                        <a:t>웹 서비스</a:t>
                      </a:r>
                      <a:endParaRPr lang="ko-KR" altLang="en-US" sz="1600" b="0" dirty="0">
                        <a:latin typeface="아리따-돋움4.0(OTF)-SemiBold" panose="02020603020101020101" pitchFamily="18" charset="-127"/>
                        <a:ea typeface="아리따-돋움4.0(OTF)-SemiBold" panose="0202060302010102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3101" y="2921168"/>
            <a:ext cx="5645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Q &amp; A</a:t>
            </a:r>
            <a:endParaRPr lang="ko-KR" altLang="en-US" sz="6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540889"/>
            <a:ext cx="3067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주제 및 목적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SemiBold" panose="02020603020101020101"/>
              </a:rPr>
              <a:t>국가정책사업으로 미세먼지 대두화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E20189-AC45-46AA-BC78-665813193FF0}"/>
              </a:ext>
            </a:extLst>
          </p:cNvPr>
          <p:cNvSpPr/>
          <p:nvPr/>
        </p:nvSpPr>
        <p:spPr bwMode="auto">
          <a:xfrm>
            <a:off x="6396858" y="1729560"/>
            <a:ext cx="4643314" cy="45948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9</a:t>
            </a:r>
            <a:r>
              <a:rPr kumimoji="0"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대 국가전략 프로젝트 중 하나로 선정</a:t>
            </a:r>
            <a:endParaRPr kumimoji="0"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kumimoji="0"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2023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년 까지 원인물질 배출량을 절반 수준으로 감축 및 미세먼지 해결을 위한 기술 개발을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목표하고 있음</a:t>
            </a: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두 요소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질병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 </a:t>
            </a: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 데이터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를  통해 추이를 비교하여 </a:t>
            </a: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연관성 여부 확인</a:t>
            </a:r>
            <a:endParaRPr lang="en-US" altLang="ko-KR" sz="1600" b="1" dirty="0">
              <a:solidFill>
                <a:srgbClr val="FF0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>
              <a:solidFill>
                <a:srgbClr val="FF0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정부의 향후 대책 및 예산 수립에 기여하고 </a:t>
            </a: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궁극적으로 </a:t>
            </a: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국민 건강에 공헌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하기 위함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kumimoji="0" lang="en-US" altLang="ko-KR" sz="1600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6" name="Picture 2" descr="국가 전략 프로젝트 이미지 검색결과">
            <a:extLst>
              <a:ext uri="{FF2B5EF4-FFF2-40B4-BE49-F238E27FC236}">
                <a16:creationId xmlns:a16="http://schemas.microsoft.com/office/drawing/2014/main" id="{65B5DBDF-9E2B-4448-8330-9E85B835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0888" y="2154768"/>
            <a:ext cx="3744416" cy="3744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93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주제 및 목적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아리따-돋움4.0(OTF)-SemiBold" panose="02020603020101020101"/>
              </a:rPr>
              <a:t>호흡기 질환 발병률과 미세먼지 연관성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6A41A2-8C4F-43DD-81F6-73AE4624B60D}"/>
              </a:ext>
            </a:extLst>
          </p:cNvPr>
          <p:cNvSpPr txBox="1"/>
          <p:nvPr/>
        </p:nvSpPr>
        <p:spPr>
          <a:xfrm>
            <a:off x="-428193" y="5905865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원인 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관련 뉴스 단어 빈도수 </a:t>
            </a:r>
          </a:p>
        </p:txBody>
      </p:sp>
      <p:pic>
        <p:nvPicPr>
          <p:cNvPr id="14" name="Picture 7" descr="C:\App\r_workspace\final_r\jpg\news\뉴스미세먼지방독면.PNG">
            <a:extLst>
              <a:ext uri="{FF2B5EF4-FFF2-40B4-BE49-F238E27FC236}">
                <a16:creationId xmlns:a16="http://schemas.microsoft.com/office/drawing/2014/main" id="{A4BF7DB4-BD29-45F1-8129-D77B8427A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9509" y="2101213"/>
            <a:ext cx="4143404" cy="3686175"/>
          </a:xfrm>
          <a:prstGeom prst="rect">
            <a:avLst/>
          </a:prstGeom>
          <a:noFill/>
        </p:spPr>
      </p:pic>
      <p:pic>
        <p:nvPicPr>
          <p:cNvPr id="15" name="Picture 8" descr="C:\App\r_workspace\final_r\jpg\news\뉴스호흡기원인폐.PNG">
            <a:extLst>
              <a:ext uri="{FF2B5EF4-FFF2-40B4-BE49-F238E27FC236}">
                <a16:creationId xmlns:a16="http://schemas.microsoft.com/office/drawing/2014/main" id="{8298833B-86F7-4C6B-AE02-D48D1669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899" y="1956908"/>
            <a:ext cx="4500594" cy="383048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67BB9F-0727-4720-B93D-5F54738EA8DE}"/>
              </a:ext>
            </a:extLst>
          </p:cNvPr>
          <p:cNvSpPr txBox="1"/>
          <p:nvPr/>
        </p:nvSpPr>
        <p:spPr>
          <a:xfrm>
            <a:off x="4620822" y="5905865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관련 뉴스 단어 빈도수 </a:t>
            </a:r>
          </a:p>
        </p:txBody>
      </p:sp>
    </p:spTree>
    <p:extLst>
      <p:ext uri="{BB962C8B-B14F-4D97-AF65-F5344CB8AC3E}">
        <p14:creationId xmlns:p14="http://schemas.microsoft.com/office/powerpoint/2010/main" val="12957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963" y="3259723"/>
            <a:ext cx="143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주제 및 목적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503353-83A4-4204-ABF1-643841FF97F8}"/>
              </a:ext>
            </a:extLst>
          </p:cNvPr>
          <p:cNvGrpSpPr/>
          <p:nvPr/>
        </p:nvGrpSpPr>
        <p:grpSpPr>
          <a:xfrm>
            <a:off x="3058590" y="2054794"/>
            <a:ext cx="6074820" cy="2748412"/>
            <a:chOff x="3058590" y="2054794"/>
            <a:chExt cx="6074820" cy="2748412"/>
          </a:xfrm>
        </p:grpSpPr>
        <p:sp>
          <p:nvSpPr>
            <p:cNvPr id="8" name="직사각형 7"/>
            <p:cNvSpPr/>
            <p:nvPr/>
          </p:nvSpPr>
          <p:spPr>
            <a:xfrm>
              <a:off x="3058590" y="2054794"/>
              <a:ext cx="6074820" cy="27484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E21E84-D41F-468C-9E1C-30F836526CF9}"/>
                </a:ext>
              </a:extLst>
            </p:cNvPr>
            <p:cNvSpPr txBox="1"/>
            <p:nvPr/>
          </p:nvSpPr>
          <p:spPr>
            <a:xfrm>
              <a:off x="3685668" y="2644170"/>
              <a:ext cx="48101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일정 계획 </a:t>
              </a:r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&amp;</a:t>
              </a:r>
            </a:p>
            <a:p>
              <a:pPr algn="ctr"/>
              <a:r>
                <a:rPr lang="ko-KR" altLang="en-US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환경설정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C1F7EF-1ED5-4A88-9B02-BFE995A179C9}"/>
                </a:ext>
              </a:extLst>
            </p:cNvPr>
            <p:cNvSpPr/>
            <p:nvPr/>
          </p:nvSpPr>
          <p:spPr>
            <a:xfrm>
              <a:off x="3237186" y="2238703"/>
              <a:ext cx="5707117" cy="2364828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일정 계획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59830" y="6393913"/>
            <a:ext cx="10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계획기간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8235" y="6393913"/>
            <a:ext cx="10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완료기간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224459" y="6453336"/>
            <a:ext cx="1200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2491" y="6393913"/>
            <a:ext cx="10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중요기간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284460"/>
              </p:ext>
            </p:extLst>
          </p:nvPr>
        </p:nvGraphicFramePr>
        <p:xfrm>
          <a:off x="1727201" y="1612900"/>
          <a:ext cx="8483604" cy="36361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2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2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아리따-돋움4.0(OTF)-Bold"/>
                        </a:rPr>
                        <a:t> 활동 내용</a:t>
                      </a:r>
                      <a:endParaRPr lang="en-US" altLang="ko-KR" sz="1200" b="1" dirty="0"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50" dirty="0">
                          <a:ea typeface="아리따-돋움4.0(OTF)-Bold"/>
                        </a:rPr>
                        <a:t>1</a:t>
                      </a:r>
                      <a:r>
                        <a:rPr lang="ko-KR" altLang="en-US" sz="1100" b="1" spc="-150" baseline="0" dirty="0">
                          <a:ea typeface="아리따-돋움4.0(OTF)-Bold"/>
                        </a:rPr>
                        <a:t>  주</a:t>
                      </a:r>
                      <a:endParaRPr lang="ko-KR" altLang="en-US" sz="1100" b="1" spc="-150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2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아리따-돋움4.0(OTF)-Bold" panose="02020603020101020101" pitchFamily="18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3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아리따-돋움4.0(OTF)-Bold" panose="02020603020101020101" pitchFamily="18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4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아리따-돋움4.0(OTF)-Bold" panose="02020603020101020101" pitchFamily="18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5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아리따-돋움4.0(OTF)-Bold" panose="02020603020101020101" pitchFamily="18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6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아리따-돋움4.0(OTF)-Bold" panose="02020603020101020101" pitchFamily="18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아리따-돋움4.0(OTF)-Bold" panose="02020603020101020101" pitchFamily="18" charset="-127"/>
                          <a:ea typeface="아리따-돋움4.0(OTF)-Bold"/>
                          <a:cs typeface="+mn-cs"/>
                        </a:rPr>
                        <a:t>7  </a:t>
                      </a:r>
                      <a:r>
                        <a:rPr kumimoji="0" lang="ko-KR" altLang="en-US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아리따-돋움4.0(OTF)-Bold" panose="02020603020101020101" pitchFamily="18" charset="-127"/>
                          <a:ea typeface="아리따-돋움4.0(OTF)-Bold"/>
                          <a:cs typeface="+mn-cs"/>
                        </a:rPr>
                        <a:t>주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아리따-돋움4.0(OTF)-Bold" panose="02020603020101020101" pitchFamily="18" charset="-127"/>
                          <a:ea typeface="아리따-돋움4.0(OTF)-Bold"/>
                          <a:cs typeface="+mn-cs"/>
                        </a:rPr>
                        <a:t>8  </a:t>
                      </a:r>
                      <a:r>
                        <a:rPr kumimoji="0" lang="ko-KR" altLang="en-US" sz="11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아리따-돋움4.0(OTF)-Bold" panose="02020603020101020101" pitchFamily="18" charset="-127"/>
                          <a:ea typeface="아리따-돋움4.0(OTF)-Bold"/>
                          <a:cs typeface="+mn-cs"/>
                        </a:rPr>
                        <a:t>주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ea typeface="아리따-돋움4.0(OTF)-Bold"/>
                        </a:rPr>
                        <a:t>주제 선정</a:t>
                      </a:r>
                      <a:r>
                        <a:rPr lang="en-US" altLang="ko-KR" sz="1100" b="1" dirty="0">
                          <a:ea typeface="아리따-돋움4.0(OTF)-Bold"/>
                        </a:rPr>
                        <a:t>/</a:t>
                      </a:r>
                      <a:r>
                        <a:rPr lang="ko-KR" altLang="en-US" sz="1100" b="1" dirty="0">
                          <a:ea typeface="아리따-돋움4.0(OTF)-Bold"/>
                        </a:rPr>
                        <a:t>요구 사항 분석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ea typeface="아리따-돋움4.0(OTF)-Bold"/>
                        </a:rPr>
                        <a:t>Dataset </a:t>
                      </a:r>
                      <a:r>
                        <a:rPr lang="ko-KR" altLang="en-US" sz="1100" b="1" dirty="0">
                          <a:ea typeface="아리따-돋움4.0(OTF)-Bold"/>
                        </a:rPr>
                        <a:t>수집 계획 수립</a:t>
                      </a:r>
                      <a:endParaRPr lang="ko-KR" altLang="en-US" sz="1100" b="1" dirty="0"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아리따-돋움4.0(OTF)-Bold" panose="02020603020101020101" pitchFamily="18" charset="-127"/>
                          <a:ea typeface="아리따-돋움4.0(OTF)-Bold"/>
                        </a:rPr>
                        <a:t>분석환경 수립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dirty="0">
                          <a:ea typeface="아리따-돋움4.0(OTF)-Bold"/>
                        </a:rPr>
                        <a:t>Data </a:t>
                      </a:r>
                      <a:r>
                        <a:rPr kumimoji="0" lang="ko-KR" altLang="en-US" sz="1100" b="1" dirty="0">
                          <a:ea typeface="아리따-돋움4.0(OTF)-Bold"/>
                        </a:rPr>
                        <a:t>전처리 </a:t>
                      </a:r>
                      <a:r>
                        <a:rPr kumimoji="0" lang="en-US" altLang="ko-KR" sz="1100" b="1" dirty="0">
                          <a:ea typeface="아리따-돋움4.0(OTF)-Bold"/>
                        </a:rPr>
                        <a:t>&amp; </a:t>
                      </a:r>
                      <a:r>
                        <a:rPr kumimoji="0" lang="ko-KR" altLang="en-US" sz="1100" b="1" dirty="0">
                          <a:ea typeface="아리따-돋움4.0(OTF)-Bold"/>
                        </a:rPr>
                        <a:t>시각화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a typeface="아리따-돋움4.0(OTF)-Bold"/>
                        </a:rPr>
                        <a:t>분석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a typeface="아리따-돋움4.0(OTF)-Bold"/>
                        </a:rPr>
                        <a:t>웹 서비스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ea typeface="아리따-돋움4.0(OTF)-Bold"/>
                        </a:rPr>
                        <a:t>인사이트</a:t>
                      </a:r>
                      <a:r>
                        <a:rPr lang="ko-KR" altLang="en-US" sz="1100" b="1" dirty="0">
                          <a:ea typeface="아리따-돋움4.0(OTF)-Bold"/>
                        </a:rPr>
                        <a:t> 도출</a:t>
                      </a:r>
                      <a:endParaRPr lang="ko-KR" altLang="en-US" sz="1100" b="1" dirty="0"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아리따-돋움4.0(OTF)-Bold" panose="02020603020101020101" pitchFamily="18" charset="-127"/>
                          <a:ea typeface="아리따-돋움4.0(OTF)-Bold"/>
                        </a:rPr>
                        <a:t>보고서 작성 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아리따-돋움4.0(OTF)-Bold" panose="02020603020101020101" pitchFamily="18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684459" y="6466036"/>
            <a:ext cx="1200000" cy="1080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46059" y="6440636"/>
            <a:ext cx="1200000" cy="10800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34759" y="2325836"/>
            <a:ext cx="875341" cy="998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7459" y="2744936"/>
            <a:ext cx="773741" cy="998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22159" y="2324100"/>
            <a:ext cx="837241" cy="1016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22159" y="2743200"/>
            <a:ext cx="837241" cy="1016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34859" y="3086100"/>
            <a:ext cx="7991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34859" y="3481536"/>
            <a:ext cx="799141" cy="998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34959" y="3479800"/>
            <a:ext cx="16373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60459" y="3862536"/>
            <a:ext cx="824541" cy="871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73258" y="3849836"/>
            <a:ext cx="1624641" cy="112564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98859" y="3860800"/>
            <a:ext cx="7991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73259" y="4218136"/>
            <a:ext cx="824541" cy="871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86059" y="4205436"/>
            <a:ext cx="811841" cy="112564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598859" y="4203700"/>
            <a:ext cx="7991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773359" y="4662636"/>
            <a:ext cx="824541" cy="871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586159" y="4660900"/>
            <a:ext cx="824541" cy="1143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411659" y="4673600"/>
            <a:ext cx="811841" cy="97036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11559" y="5041900"/>
            <a:ext cx="786441" cy="11430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386259" y="5016500"/>
            <a:ext cx="811841" cy="1397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47659" y="3481536"/>
            <a:ext cx="811841" cy="112564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7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3443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</a:rPr>
              <a:t>분석 환경설정</a:t>
            </a:r>
          </a:p>
        </p:txBody>
      </p:sp>
      <p:sp>
        <p:nvSpPr>
          <p:cNvPr id="13" name="오른쪽 화살표 12"/>
          <p:cNvSpPr/>
          <p:nvPr/>
        </p:nvSpPr>
        <p:spPr>
          <a:xfrm rot="2685023">
            <a:off x="8392271" y="3643663"/>
            <a:ext cx="1944216" cy="87007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18598179">
            <a:off x="7307192" y="3544659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2685023">
            <a:off x="3153445" y="378062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2685023">
            <a:off x="5809356" y="362822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18598179">
            <a:off x="4404734" y="3475780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 rot="18598179">
            <a:off x="1793699" y="3320234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57518" y="2503673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21214" y="2503425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55406" y="4159609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9366" y="4168901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69686" y="4027204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27" name="Picture 5" descr="C:\Users\acorn\Desktop\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5670" y="4735673"/>
            <a:ext cx="1020113" cy="792088"/>
          </a:xfrm>
          <a:prstGeom prst="rect">
            <a:avLst/>
          </a:prstGeom>
          <a:noFill/>
        </p:spPr>
      </p:pic>
      <p:pic>
        <p:nvPicPr>
          <p:cNvPr id="28" name="Picture 2" descr="C:\Users\acorn\Desktop\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67"/>
          <a:stretch>
            <a:fillRect/>
          </a:stretch>
        </p:blipFill>
        <p:spPr bwMode="auto">
          <a:xfrm>
            <a:off x="3745573" y="4312917"/>
            <a:ext cx="1728192" cy="1440160"/>
          </a:xfrm>
          <a:prstGeom prst="rect">
            <a:avLst/>
          </a:prstGeom>
          <a:noFill/>
        </p:spPr>
      </p:pic>
      <p:pic>
        <p:nvPicPr>
          <p:cNvPr id="29" name="Picture 4" descr="C:\Users\acorn\Desktop\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7758" y="4087601"/>
            <a:ext cx="792088" cy="792088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1509682" y="5534284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분석할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 데이터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탐색</a:t>
            </a:r>
          </a:p>
        </p:txBody>
      </p:sp>
      <p:pic>
        <p:nvPicPr>
          <p:cNvPr id="31" name="Picture 3" descr="C:\Users\acorn\Desktop\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5470" y="2647441"/>
            <a:ext cx="2314542" cy="1296144"/>
          </a:xfrm>
          <a:prstGeom prst="rect">
            <a:avLst/>
          </a:prstGeom>
          <a:noFill/>
        </p:spPr>
      </p:pic>
      <p:pic>
        <p:nvPicPr>
          <p:cNvPr id="32" name="Picture 2" descr="공공데이터 포털 이미지 검색결과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7414" y="4240909"/>
            <a:ext cx="1256928" cy="1256928"/>
          </a:xfrm>
          <a:prstGeom prst="rect">
            <a:avLst/>
          </a:prstGeom>
          <a:noFill/>
        </p:spPr>
      </p:pic>
      <p:sp>
        <p:nvSpPr>
          <p:cNvPr id="33" name="갈매기형 수장 32"/>
          <p:cNvSpPr/>
          <p:nvPr/>
        </p:nvSpPr>
        <p:spPr>
          <a:xfrm rot="18743884">
            <a:off x="2469185" y="379016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 rot="18743884">
            <a:off x="5151181" y="3846173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 rot="2673829">
            <a:off x="6593225" y="3841620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 rot="2673829">
            <a:off x="3780732" y="384897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37" name="Picture 3" descr="C:\Users\acorn\Desktop\images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81254" y="2800749"/>
            <a:ext cx="858220" cy="972108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2737238" y="1648621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분석할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 데이터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저장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05390" y="560906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err="1">
                <a:latin typeface="아리따-돋움4.0(OTF)-Bold" panose="02020603020101020101" pitchFamily="18" charset="-127"/>
                <a:ea typeface="아리따-돋움4.0(OTF)-Bold"/>
              </a:rPr>
              <a:t>클라우드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데이터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올리기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9526" y="1609712"/>
            <a:ext cx="12961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err="1">
                <a:latin typeface="아리따-돋움4.0(OTF)-Bold" panose="02020603020101020101" pitchFamily="18" charset="-127"/>
                <a:ea typeface="아리따-돋움4.0(OTF)-Bold"/>
              </a:rPr>
              <a:t>클라우드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유저</a:t>
            </a:r>
            <a:r>
              <a:rPr lang="en-US" altLang="ko-KR" sz="1600" b="1" dirty="0">
                <a:latin typeface="아리따-돋움4.0(OTF)-Bold" panose="02020603020101020101" pitchFamily="18" charset="-127"/>
                <a:ea typeface="아리따-돋움4.0(OTF)-Bold"/>
              </a:rPr>
              <a:t> </a:t>
            </a:r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만들기 및 연결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8938" y="561024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시각화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081946" y="2466968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43" name="Picture 5" descr="C:\Users\acorn\Desktop\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9107" y="2867022"/>
            <a:ext cx="1020113" cy="792088"/>
          </a:xfrm>
          <a:prstGeom prst="rect">
            <a:avLst/>
          </a:prstGeom>
          <a:noFill/>
        </p:spPr>
      </p:pic>
      <p:sp>
        <p:nvSpPr>
          <p:cNvPr id="45" name="타원 44"/>
          <p:cNvSpPr/>
          <p:nvPr/>
        </p:nvSpPr>
        <p:spPr>
          <a:xfrm>
            <a:off x="9224986" y="4181480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405006" y="568167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서비스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</p:txBody>
      </p:sp>
      <p:pic>
        <p:nvPicPr>
          <p:cNvPr id="47" name="Picture 4" descr="C:\Users\acorn\Desktop\shiny-og-twitte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307824" y="4591472"/>
            <a:ext cx="1248612" cy="624306"/>
          </a:xfrm>
          <a:prstGeom prst="rect">
            <a:avLst/>
          </a:prstGeom>
          <a:noFill/>
        </p:spPr>
      </p:pic>
      <p:sp>
        <p:nvSpPr>
          <p:cNvPr id="48" name="갈매기형 수장 47"/>
          <p:cNvSpPr/>
          <p:nvPr/>
        </p:nvSpPr>
        <p:spPr>
          <a:xfrm rot="18743884">
            <a:off x="8120196" y="386289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9" name="갈매기형 수장 48"/>
          <p:cNvSpPr/>
          <p:nvPr/>
        </p:nvSpPr>
        <p:spPr>
          <a:xfrm rot="2673829">
            <a:off x="9231210" y="3936956"/>
            <a:ext cx="344744" cy="362613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53384" y="1681150"/>
            <a:ext cx="129611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err="1">
                <a:latin typeface="아리따-돋움4.0(OTF)-Bold" panose="02020603020101020101" pitchFamily="18" charset="-127"/>
                <a:ea typeface="아리따-돋움4.0(OTF)-Bold"/>
              </a:rPr>
              <a:t>인싸이트</a:t>
            </a:r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 </a:t>
            </a:r>
            <a:endParaRPr lang="en-US" altLang="ko-KR" sz="1600" b="1" dirty="0">
              <a:latin typeface="아리따-돋움4.0(OTF)-Bold" panose="02020603020101020101" pitchFamily="18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아리따-돋움4.0(OTF)-Bold" panose="02020603020101020101" pitchFamily="18" charset="-127"/>
                <a:ea typeface="아리따-돋움4.0(OTF)-Bold"/>
              </a:rPr>
              <a:t>도출</a:t>
            </a:r>
          </a:p>
        </p:txBody>
      </p:sp>
    </p:spTree>
    <p:extLst>
      <p:ext uri="{BB962C8B-B14F-4D97-AF65-F5344CB8AC3E}">
        <p14:creationId xmlns:p14="http://schemas.microsoft.com/office/powerpoint/2010/main" val="12957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1671</Words>
  <Application>Microsoft Office PowerPoint</Application>
  <PresentationFormat>와이드스크린</PresentationFormat>
  <Paragraphs>739</Paragraphs>
  <Slides>44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아리따-돋움4.0(OTF)-SemiBold</vt:lpstr>
      <vt:lpstr>Wingdings</vt:lpstr>
      <vt:lpstr>아리따-돋움4.0(OTF)-Bold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acorn</cp:lastModifiedBy>
  <cp:revision>100</cp:revision>
  <dcterms:created xsi:type="dcterms:W3CDTF">2016-03-30T05:53:39Z</dcterms:created>
  <dcterms:modified xsi:type="dcterms:W3CDTF">2020-04-29T01:40:25Z</dcterms:modified>
</cp:coreProperties>
</file>